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3" r:id="rId3"/>
    <p:sldId id="290" r:id="rId4"/>
    <p:sldId id="262" r:id="rId5"/>
    <p:sldId id="287" r:id="rId6"/>
    <p:sldId id="272" r:id="rId7"/>
    <p:sldId id="291" r:id="rId8"/>
    <p:sldId id="274" r:id="rId9"/>
    <p:sldId id="264" r:id="rId10"/>
    <p:sldId id="267" r:id="rId11"/>
    <p:sldId id="268" r:id="rId12"/>
    <p:sldId id="277" r:id="rId13"/>
    <p:sldId id="270" r:id="rId14"/>
    <p:sldId id="271" r:id="rId15"/>
    <p:sldId id="276" r:id="rId16"/>
    <p:sldId id="278" r:id="rId17"/>
    <p:sldId id="281" r:id="rId18"/>
    <p:sldId id="280" r:id="rId19"/>
    <p:sldId id="283" r:id="rId20"/>
    <p:sldId id="282" r:id="rId21"/>
    <p:sldId id="269" r:id="rId22"/>
    <p:sldId id="279" r:id="rId23"/>
    <p:sldId id="284" r:id="rId24"/>
    <p:sldId id="288" r:id="rId25"/>
    <p:sldId id="285" r:id="rId26"/>
    <p:sldId id="286" r:id="rId27"/>
    <p:sldId id="275" r:id="rId28"/>
    <p:sldId id="289" r:id="rId2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 showGuides="1">
      <p:cViewPr varScale="1">
        <p:scale>
          <a:sx n="102" d="100"/>
          <a:sy n="102" d="100"/>
        </p:scale>
        <p:origin x="192" y="4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DA6A176-6D9F-1B4F-9B85-FD8661BD420B}" type="doc">
      <dgm:prSet loTypeId="urn:microsoft.com/office/officeart/2005/8/layout/lProcess3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DDB97E08-E702-8B44-B7A3-2A90F0506CA7}">
      <dgm:prSet phldrT="[文本]"/>
      <dgm:spPr/>
      <dgm:t>
        <a:bodyPr/>
        <a:lstStyle/>
        <a:p>
          <a:r>
            <a:rPr lang="en-US" altLang="en-US" dirty="0"/>
            <a:t>1</a:t>
          </a:r>
          <a:endParaRPr lang="zh-CN" altLang="en-US" dirty="0"/>
        </a:p>
      </dgm:t>
    </dgm:pt>
    <dgm:pt modelId="{898EA5B4-A659-3446-9631-9D52F7B77F44}" type="parTrans" cxnId="{B6DFC14B-D848-C041-AFCB-7694B0BE2118}">
      <dgm:prSet/>
      <dgm:spPr/>
      <dgm:t>
        <a:bodyPr/>
        <a:lstStyle/>
        <a:p>
          <a:endParaRPr lang="zh-CN" altLang="en-US"/>
        </a:p>
      </dgm:t>
    </dgm:pt>
    <dgm:pt modelId="{A35C1903-66DA-7F49-BDC2-DA206012D6E9}" type="sibTrans" cxnId="{B6DFC14B-D848-C041-AFCB-7694B0BE2118}">
      <dgm:prSet/>
      <dgm:spPr/>
      <dgm:t>
        <a:bodyPr/>
        <a:lstStyle/>
        <a:p>
          <a:endParaRPr lang="zh-CN" altLang="en-US"/>
        </a:p>
      </dgm:t>
    </dgm:pt>
    <dgm:pt modelId="{9486EB0D-8043-354A-B32D-8ECA083A82C4}">
      <dgm:prSet phldrT="[文本]"/>
      <dgm:spPr/>
      <dgm:t>
        <a:bodyPr/>
        <a:lstStyle/>
        <a:p>
          <a:pPr algn="l"/>
          <a:r>
            <a:rPr lang="en-US" altLang="en-US" dirty="0"/>
            <a:t>0000 0001</a:t>
          </a:r>
          <a:endParaRPr lang="zh-CN" altLang="en-US" dirty="0"/>
        </a:p>
      </dgm:t>
    </dgm:pt>
    <dgm:pt modelId="{3985FB11-A05E-DE4C-821C-6D0241BF8818}" type="parTrans" cxnId="{F7E33201-A502-5843-9800-586691A43603}">
      <dgm:prSet/>
      <dgm:spPr/>
      <dgm:t>
        <a:bodyPr/>
        <a:lstStyle/>
        <a:p>
          <a:endParaRPr lang="zh-CN" altLang="en-US"/>
        </a:p>
      </dgm:t>
    </dgm:pt>
    <dgm:pt modelId="{47BFBFE7-4088-ED41-8C82-3B6685E0BDF1}" type="sibTrans" cxnId="{F7E33201-A502-5843-9800-586691A43603}">
      <dgm:prSet/>
      <dgm:spPr/>
      <dgm:t>
        <a:bodyPr/>
        <a:lstStyle/>
        <a:p>
          <a:endParaRPr lang="zh-CN" altLang="en-US"/>
        </a:p>
      </dgm:t>
    </dgm:pt>
    <dgm:pt modelId="{543430CC-DA00-354C-833C-F05CBE1D20E7}">
      <dgm:prSet phldrT="[文本]"/>
      <dgm:spPr/>
      <dgm:t>
        <a:bodyPr/>
        <a:lstStyle/>
        <a:p>
          <a:r>
            <a:rPr lang="en-US" altLang="zh-CN" dirty="0"/>
            <a:t>300</a:t>
          </a:r>
          <a:endParaRPr lang="zh-CN" altLang="en-US" dirty="0"/>
        </a:p>
      </dgm:t>
    </dgm:pt>
    <dgm:pt modelId="{3332A972-46E7-A146-99F1-39F0521FC9A2}" type="parTrans" cxnId="{051A57EE-B41F-2747-B6F7-8F43F092B9FA}">
      <dgm:prSet/>
      <dgm:spPr/>
      <dgm:t>
        <a:bodyPr/>
        <a:lstStyle/>
        <a:p>
          <a:endParaRPr lang="zh-CN" altLang="en-US"/>
        </a:p>
      </dgm:t>
    </dgm:pt>
    <dgm:pt modelId="{2EB81C41-9DF3-564A-8A6B-DA3A1588E909}" type="sibTrans" cxnId="{051A57EE-B41F-2747-B6F7-8F43F092B9FA}">
      <dgm:prSet/>
      <dgm:spPr/>
      <dgm:t>
        <a:bodyPr/>
        <a:lstStyle/>
        <a:p>
          <a:endParaRPr lang="zh-CN" altLang="en-US"/>
        </a:p>
      </dgm:t>
    </dgm:pt>
    <dgm:pt modelId="{9D378490-A261-D447-8069-AC6EC7621457}">
      <dgm:prSet phldrT="[文本]"/>
      <dgm:spPr/>
      <dgm:t>
        <a:bodyPr/>
        <a:lstStyle/>
        <a:p>
          <a:pPr algn="l"/>
          <a:r>
            <a:rPr lang="en-US" altLang="en-US" dirty="0"/>
            <a:t>1010 1100 0000 0010</a:t>
          </a:r>
          <a:endParaRPr lang="zh-CN" altLang="en-US" dirty="0"/>
        </a:p>
      </dgm:t>
    </dgm:pt>
    <dgm:pt modelId="{5F0C4C75-349B-2A48-9F98-9A0C4917EBBE}" type="parTrans" cxnId="{88816A55-62D1-E847-822F-858B29F186B9}">
      <dgm:prSet/>
      <dgm:spPr/>
      <dgm:t>
        <a:bodyPr/>
        <a:lstStyle/>
        <a:p>
          <a:endParaRPr lang="zh-CN" altLang="en-US"/>
        </a:p>
      </dgm:t>
    </dgm:pt>
    <dgm:pt modelId="{6A47F524-A816-3047-BCD0-99B92CA2C081}" type="sibTrans" cxnId="{88816A55-62D1-E847-822F-858B29F186B9}">
      <dgm:prSet/>
      <dgm:spPr/>
      <dgm:t>
        <a:bodyPr/>
        <a:lstStyle/>
        <a:p>
          <a:endParaRPr lang="zh-CN" altLang="en-US"/>
        </a:p>
      </dgm:t>
    </dgm:pt>
    <dgm:pt modelId="{E699368A-64B5-A943-AE50-00D4485AED18}">
      <dgm:prSet phldrT="[文本]"/>
      <dgm:spPr/>
      <dgm:t>
        <a:bodyPr/>
        <a:lstStyle/>
        <a:p>
          <a:r>
            <a:rPr lang="zh-CN" altLang="en-US" dirty="0"/>
            <a:t>先去掉最高位</a:t>
          </a:r>
        </a:p>
      </dgm:t>
    </dgm:pt>
    <dgm:pt modelId="{3ED446B4-2357-344D-B63E-DAEE57406376}" type="parTrans" cxnId="{915FCDE7-025A-5942-80DB-733E5EDF8DE0}">
      <dgm:prSet/>
      <dgm:spPr/>
      <dgm:t>
        <a:bodyPr/>
        <a:lstStyle/>
        <a:p>
          <a:endParaRPr lang="zh-CN" altLang="en-US"/>
        </a:p>
      </dgm:t>
    </dgm:pt>
    <dgm:pt modelId="{10F75EAA-C5A2-394C-AE41-DF172B3E4805}" type="sibTrans" cxnId="{915FCDE7-025A-5942-80DB-733E5EDF8DE0}">
      <dgm:prSet/>
      <dgm:spPr/>
      <dgm:t>
        <a:bodyPr/>
        <a:lstStyle/>
        <a:p>
          <a:endParaRPr lang="zh-CN" altLang="en-US"/>
        </a:p>
      </dgm:t>
    </dgm:pt>
    <dgm:pt modelId="{07111B6D-413B-8D45-8CDD-59FD594882F5}">
      <dgm:prSet phldrT="[文本]"/>
      <dgm:spPr/>
      <dgm:t>
        <a:bodyPr/>
        <a:lstStyle/>
        <a:p>
          <a:pPr algn="l"/>
          <a:r>
            <a:rPr lang="zh-CN" altLang="en-US" dirty="0"/>
            <a:t>  </a:t>
          </a:r>
          <a:r>
            <a:rPr lang="en-US" altLang="en-US" dirty="0"/>
            <a:t>010 1100  </a:t>
          </a:r>
          <a:r>
            <a:rPr lang="zh-CN" altLang="en-US" dirty="0"/>
            <a:t> </a:t>
          </a:r>
          <a:r>
            <a:rPr lang="en-US" altLang="en-US" dirty="0"/>
            <a:t>000 001</a:t>
          </a:r>
          <a:r>
            <a:rPr lang="en-US" altLang="zh-CN" dirty="0"/>
            <a:t>0</a:t>
          </a:r>
          <a:endParaRPr lang="zh-CN" altLang="en-US" dirty="0"/>
        </a:p>
      </dgm:t>
    </dgm:pt>
    <dgm:pt modelId="{E882856F-878C-5442-B5FD-E188AF491C52}" type="parTrans" cxnId="{2D3DADE8-C2F0-E949-A89D-23CC1C9FF7B9}">
      <dgm:prSet/>
      <dgm:spPr/>
      <dgm:t>
        <a:bodyPr/>
        <a:lstStyle/>
        <a:p>
          <a:endParaRPr lang="zh-CN" altLang="en-US"/>
        </a:p>
      </dgm:t>
    </dgm:pt>
    <dgm:pt modelId="{1E175262-6F3E-CF46-8120-EFEA5249B93E}" type="sibTrans" cxnId="{2D3DADE8-C2F0-E949-A89D-23CC1C9FF7B9}">
      <dgm:prSet/>
      <dgm:spPr/>
      <dgm:t>
        <a:bodyPr/>
        <a:lstStyle/>
        <a:p>
          <a:endParaRPr lang="zh-CN" altLang="en-US"/>
        </a:p>
      </dgm:t>
    </dgm:pt>
    <dgm:pt modelId="{50F73C2A-DCE7-7B45-864E-69F277A9E20C}">
      <dgm:prSet/>
      <dgm:spPr/>
      <dgm:t>
        <a:bodyPr/>
        <a:lstStyle/>
        <a:p>
          <a:r>
            <a:rPr lang="zh-CN" altLang="en-US"/>
            <a:t>剩下的数据进行连接</a:t>
          </a:r>
          <a:endParaRPr lang="zh-CN" altLang="en-US" dirty="0"/>
        </a:p>
      </dgm:t>
    </dgm:pt>
    <dgm:pt modelId="{35A05446-C2BB-A44F-BECC-9100191A6E69}" type="parTrans" cxnId="{5687FC03-AD76-7C43-81FD-8B0431049F28}">
      <dgm:prSet/>
      <dgm:spPr/>
      <dgm:t>
        <a:bodyPr/>
        <a:lstStyle/>
        <a:p>
          <a:endParaRPr lang="zh-CN" altLang="en-US"/>
        </a:p>
      </dgm:t>
    </dgm:pt>
    <dgm:pt modelId="{6BD69A78-2C5A-AE46-B02F-5D9CFCC341B0}" type="sibTrans" cxnId="{5687FC03-AD76-7C43-81FD-8B0431049F28}">
      <dgm:prSet/>
      <dgm:spPr/>
      <dgm:t>
        <a:bodyPr/>
        <a:lstStyle/>
        <a:p>
          <a:endParaRPr lang="zh-CN" altLang="en-US"/>
        </a:p>
      </dgm:t>
    </dgm:pt>
    <dgm:pt modelId="{0C9E59C1-A66E-E14E-8854-13EA56C5FF90}">
      <dgm:prSet/>
      <dgm:spPr/>
      <dgm:t>
        <a:bodyPr/>
        <a:lstStyle/>
        <a:p>
          <a:pPr algn="l"/>
          <a:r>
            <a:rPr lang="en-US" altLang="en-US" dirty="0"/>
            <a:t>100101100</a:t>
          </a:r>
          <a:endParaRPr lang="zh-CN" altLang="en-US" dirty="0"/>
        </a:p>
      </dgm:t>
    </dgm:pt>
    <dgm:pt modelId="{FDC97908-8092-7B42-967C-9954991D3CBD}" type="parTrans" cxnId="{21A77DE3-2C5C-C946-95F9-E85C190AA91E}">
      <dgm:prSet/>
      <dgm:spPr/>
      <dgm:t>
        <a:bodyPr/>
        <a:lstStyle/>
        <a:p>
          <a:endParaRPr lang="zh-CN" altLang="en-US"/>
        </a:p>
      </dgm:t>
    </dgm:pt>
    <dgm:pt modelId="{3BFA8252-81EA-134C-9142-C0D1F14299CE}" type="sibTrans" cxnId="{21A77DE3-2C5C-C946-95F9-E85C190AA91E}">
      <dgm:prSet/>
      <dgm:spPr/>
      <dgm:t>
        <a:bodyPr/>
        <a:lstStyle/>
        <a:p>
          <a:endParaRPr lang="zh-CN" altLang="en-US"/>
        </a:p>
      </dgm:t>
    </dgm:pt>
    <dgm:pt modelId="{5F020349-BCB8-B448-9FE0-F46FF52669BA}">
      <dgm:prSet/>
      <dgm:spPr/>
      <dgm:t>
        <a:bodyPr/>
        <a:lstStyle/>
        <a:p>
          <a:r>
            <a:rPr lang="zh-CN" altLang="en-US" dirty="0"/>
            <a:t>结果</a:t>
          </a:r>
        </a:p>
      </dgm:t>
    </dgm:pt>
    <dgm:pt modelId="{232FCD42-1EF4-9E40-95B8-63F3B08B2F65}" type="parTrans" cxnId="{8A6350CB-46A5-EA47-AB1F-7D64AC00DFC2}">
      <dgm:prSet/>
      <dgm:spPr/>
      <dgm:t>
        <a:bodyPr/>
        <a:lstStyle/>
        <a:p>
          <a:endParaRPr lang="zh-CN" altLang="en-US"/>
        </a:p>
      </dgm:t>
    </dgm:pt>
    <dgm:pt modelId="{B87DFC37-80F0-3942-8657-05A0191E22DE}" type="sibTrans" cxnId="{8A6350CB-46A5-EA47-AB1F-7D64AC00DFC2}">
      <dgm:prSet/>
      <dgm:spPr/>
      <dgm:t>
        <a:bodyPr/>
        <a:lstStyle/>
        <a:p>
          <a:endParaRPr lang="en-US"/>
        </a:p>
      </dgm:t>
    </dgm:pt>
    <dgm:pt modelId="{5A1A61E6-610B-A54C-8458-5573892C824B}">
      <dgm:prSet/>
      <dgm:spPr/>
      <dgm:t>
        <a:bodyPr/>
        <a:lstStyle/>
        <a:p>
          <a:pPr algn="l"/>
          <a:r>
            <a:rPr lang="en-US" altLang="en-US" dirty="0"/>
            <a:t>256 + 32 + 8 + 4 = 300</a:t>
          </a:r>
          <a:endParaRPr lang="zh-CN" altLang="en-US" dirty="0"/>
        </a:p>
      </dgm:t>
    </dgm:pt>
    <dgm:pt modelId="{DB1FD831-492B-ED45-8D96-A38A144B5F22}" type="parTrans" cxnId="{64598965-27FE-2040-A147-4954AA1A3930}">
      <dgm:prSet/>
      <dgm:spPr/>
      <dgm:t>
        <a:bodyPr/>
        <a:lstStyle/>
        <a:p>
          <a:endParaRPr lang="zh-CN" altLang="en-US"/>
        </a:p>
      </dgm:t>
    </dgm:pt>
    <dgm:pt modelId="{05B4E812-0D81-CF48-8C7E-79635560655D}" type="sibTrans" cxnId="{64598965-27FE-2040-A147-4954AA1A3930}">
      <dgm:prSet/>
      <dgm:spPr/>
      <dgm:t>
        <a:bodyPr/>
        <a:lstStyle/>
        <a:p>
          <a:endParaRPr lang="en-US"/>
        </a:p>
      </dgm:t>
    </dgm:pt>
    <dgm:pt modelId="{AB83A80F-2142-7542-A1B6-C5023EB57971}" type="pres">
      <dgm:prSet presAssocID="{FDA6A176-6D9F-1B4F-9B85-FD8661BD420B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F3F394EB-DE8C-7242-BA3C-FAA0B0D8C6AD}" type="pres">
      <dgm:prSet presAssocID="{DDB97E08-E702-8B44-B7A3-2A90F0506CA7}" presName="horFlow" presStyleCnt="0"/>
      <dgm:spPr/>
    </dgm:pt>
    <dgm:pt modelId="{1A68BDB0-D44A-6140-B202-9366823E01B6}" type="pres">
      <dgm:prSet presAssocID="{DDB97E08-E702-8B44-B7A3-2A90F0506CA7}" presName="bigChev" presStyleLbl="node1" presStyleIdx="0" presStyleCnt="5"/>
      <dgm:spPr/>
    </dgm:pt>
    <dgm:pt modelId="{20F12257-19BB-174B-875F-989C3A7E46E9}" type="pres">
      <dgm:prSet presAssocID="{3985FB11-A05E-DE4C-821C-6D0241BF8818}" presName="parTrans" presStyleCnt="0"/>
      <dgm:spPr/>
    </dgm:pt>
    <dgm:pt modelId="{32D41D07-928F-5749-BD50-A0632C1C18FD}" type="pres">
      <dgm:prSet presAssocID="{9486EB0D-8043-354A-B32D-8ECA083A82C4}" presName="node" presStyleLbl="alignAccFollowNode1" presStyleIdx="0" presStyleCnt="5" custScaleX="234282">
        <dgm:presLayoutVars>
          <dgm:bulletEnabled val="1"/>
        </dgm:presLayoutVars>
      </dgm:prSet>
      <dgm:spPr/>
    </dgm:pt>
    <dgm:pt modelId="{B6B5692E-C6A9-994C-8EE6-6D7E4FCC580F}" type="pres">
      <dgm:prSet presAssocID="{DDB97E08-E702-8B44-B7A3-2A90F0506CA7}" presName="vSp" presStyleCnt="0"/>
      <dgm:spPr/>
    </dgm:pt>
    <dgm:pt modelId="{1DA89EA5-7BD4-A34F-84B1-5020EBDC2104}" type="pres">
      <dgm:prSet presAssocID="{543430CC-DA00-354C-833C-F05CBE1D20E7}" presName="horFlow" presStyleCnt="0"/>
      <dgm:spPr/>
    </dgm:pt>
    <dgm:pt modelId="{67093681-C329-8948-A83F-1792525E93C5}" type="pres">
      <dgm:prSet presAssocID="{543430CC-DA00-354C-833C-F05CBE1D20E7}" presName="bigChev" presStyleLbl="node1" presStyleIdx="1" presStyleCnt="5"/>
      <dgm:spPr/>
    </dgm:pt>
    <dgm:pt modelId="{4AFB06E3-3808-AC4B-A074-3A7DC304E9A9}" type="pres">
      <dgm:prSet presAssocID="{5F0C4C75-349B-2A48-9F98-9A0C4917EBBE}" presName="parTrans" presStyleCnt="0"/>
      <dgm:spPr/>
    </dgm:pt>
    <dgm:pt modelId="{7AF706B5-C28A-7F44-B62F-A1BB2F269DBF}" type="pres">
      <dgm:prSet presAssocID="{9D378490-A261-D447-8069-AC6EC7621457}" presName="node" presStyleLbl="alignAccFollowNode1" presStyleIdx="1" presStyleCnt="5" custScaleX="234282">
        <dgm:presLayoutVars>
          <dgm:bulletEnabled val="1"/>
        </dgm:presLayoutVars>
      </dgm:prSet>
      <dgm:spPr/>
    </dgm:pt>
    <dgm:pt modelId="{17635EEE-8A58-D549-81DA-15838A6F18E1}" type="pres">
      <dgm:prSet presAssocID="{543430CC-DA00-354C-833C-F05CBE1D20E7}" presName="vSp" presStyleCnt="0"/>
      <dgm:spPr/>
    </dgm:pt>
    <dgm:pt modelId="{926EE258-AE97-9B4A-AB55-40996CD6C896}" type="pres">
      <dgm:prSet presAssocID="{E699368A-64B5-A943-AE50-00D4485AED18}" presName="horFlow" presStyleCnt="0"/>
      <dgm:spPr/>
    </dgm:pt>
    <dgm:pt modelId="{C9C53E03-497C-794C-8989-CEB12839B2CC}" type="pres">
      <dgm:prSet presAssocID="{E699368A-64B5-A943-AE50-00D4485AED18}" presName="bigChev" presStyleLbl="node1" presStyleIdx="2" presStyleCnt="5"/>
      <dgm:spPr/>
    </dgm:pt>
    <dgm:pt modelId="{80F7DB0C-82AE-9D4B-AF05-A76EE138D6C4}" type="pres">
      <dgm:prSet presAssocID="{E882856F-878C-5442-B5FD-E188AF491C52}" presName="parTrans" presStyleCnt="0"/>
      <dgm:spPr/>
    </dgm:pt>
    <dgm:pt modelId="{D6D62DC9-A50D-9A43-875E-5F86BCACBC30}" type="pres">
      <dgm:prSet presAssocID="{07111B6D-413B-8D45-8CDD-59FD594882F5}" presName="node" presStyleLbl="alignAccFollowNode1" presStyleIdx="2" presStyleCnt="5" custScaleX="234282">
        <dgm:presLayoutVars>
          <dgm:bulletEnabled val="1"/>
        </dgm:presLayoutVars>
      </dgm:prSet>
      <dgm:spPr/>
    </dgm:pt>
    <dgm:pt modelId="{6B8F4DD9-E0C9-DE43-ADEC-F2059B78FCEA}" type="pres">
      <dgm:prSet presAssocID="{E699368A-64B5-A943-AE50-00D4485AED18}" presName="vSp" presStyleCnt="0"/>
      <dgm:spPr/>
    </dgm:pt>
    <dgm:pt modelId="{D5674581-42FE-8843-AC21-E7DA8922B8F2}" type="pres">
      <dgm:prSet presAssocID="{50F73C2A-DCE7-7B45-864E-69F277A9E20C}" presName="horFlow" presStyleCnt="0"/>
      <dgm:spPr/>
    </dgm:pt>
    <dgm:pt modelId="{763D4014-6DD2-7C4D-9AE5-5C8DBB2555DA}" type="pres">
      <dgm:prSet presAssocID="{50F73C2A-DCE7-7B45-864E-69F277A9E20C}" presName="bigChev" presStyleLbl="node1" presStyleIdx="3" presStyleCnt="5"/>
      <dgm:spPr/>
    </dgm:pt>
    <dgm:pt modelId="{BFBB2BD6-04AC-A346-BCEB-8877E44352E6}" type="pres">
      <dgm:prSet presAssocID="{FDC97908-8092-7B42-967C-9954991D3CBD}" presName="parTrans" presStyleCnt="0"/>
      <dgm:spPr/>
    </dgm:pt>
    <dgm:pt modelId="{772A3A72-0849-034B-956A-55FD964BEA2F}" type="pres">
      <dgm:prSet presAssocID="{0C9E59C1-A66E-E14E-8854-13EA56C5FF90}" presName="node" presStyleLbl="alignAccFollowNode1" presStyleIdx="3" presStyleCnt="5" custScaleX="234282">
        <dgm:presLayoutVars>
          <dgm:bulletEnabled val="1"/>
        </dgm:presLayoutVars>
      </dgm:prSet>
      <dgm:spPr/>
    </dgm:pt>
    <dgm:pt modelId="{30E88529-2A5F-C649-A990-C6632C7A2082}" type="pres">
      <dgm:prSet presAssocID="{50F73C2A-DCE7-7B45-864E-69F277A9E20C}" presName="vSp" presStyleCnt="0"/>
      <dgm:spPr/>
    </dgm:pt>
    <dgm:pt modelId="{22B8F125-8E6F-BE46-9A02-C9BD150EADFE}" type="pres">
      <dgm:prSet presAssocID="{5F020349-BCB8-B448-9FE0-F46FF52669BA}" presName="horFlow" presStyleCnt="0"/>
      <dgm:spPr/>
    </dgm:pt>
    <dgm:pt modelId="{C052C033-6091-8040-9CF1-117EB9406F40}" type="pres">
      <dgm:prSet presAssocID="{5F020349-BCB8-B448-9FE0-F46FF52669BA}" presName="bigChev" presStyleLbl="node1" presStyleIdx="4" presStyleCnt="5"/>
      <dgm:spPr/>
    </dgm:pt>
    <dgm:pt modelId="{D813EC7F-46D4-A046-A917-F001BC6FF623}" type="pres">
      <dgm:prSet presAssocID="{DB1FD831-492B-ED45-8D96-A38A144B5F22}" presName="parTrans" presStyleCnt="0"/>
      <dgm:spPr/>
    </dgm:pt>
    <dgm:pt modelId="{1CF88AED-21F5-3240-B047-14C7E9644023}" type="pres">
      <dgm:prSet presAssocID="{5A1A61E6-610B-A54C-8458-5573892C824B}" presName="node" presStyleLbl="alignAccFollowNode1" presStyleIdx="4" presStyleCnt="5" custScaleX="234282">
        <dgm:presLayoutVars>
          <dgm:bulletEnabled val="1"/>
        </dgm:presLayoutVars>
      </dgm:prSet>
      <dgm:spPr/>
    </dgm:pt>
  </dgm:ptLst>
  <dgm:cxnLst>
    <dgm:cxn modelId="{F7E33201-A502-5843-9800-586691A43603}" srcId="{DDB97E08-E702-8B44-B7A3-2A90F0506CA7}" destId="{9486EB0D-8043-354A-B32D-8ECA083A82C4}" srcOrd="0" destOrd="0" parTransId="{3985FB11-A05E-DE4C-821C-6D0241BF8818}" sibTransId="{47BFBFE7-4088-ED41-8C82-3B6685E0BDF1}"/>
    <dgm:cxn modelId="{5687FC03-AD76-7C43-81FD-8B0431049F28}" srcId="{FDA6A176-6D9F-1B4F-9B85-FD8661BD420B}" destId="{50F73C2A-DCE7-7B45-864E-69F277A9E20C}" srcOrd="3" destOrd="0" parTransId="{35A05446-C2BB-A44F-BECC-9100191A6E69}" sibTransId="{6BD69A78-2C5A-AE46-B02F-5D9CFCC341B0}"/>
    <dgm:cxn modelId="{D523F612-B970-5A46-A1AE-D08D99E4A551}" type="presOf" srcId="{0C9E59C1-A66E-E14E-8854-13EA56C5FF90}" destId="{772A3A72-0849-034B-956A-55FD964BEA2F}" srcOrd="0" destOrd="0" presId="urn:microsoft.com/office/officeart/2005/8/layout/lProcess3"/>
    <dgm:cxn modelId="{B6DFC14B-D848-C041-AFCB-7694B0BE2118}" srcId="{FDA6A176-6D9F-1B4F-9B85-FD8661BD420B}" destId="{DDB97E08-E702-8B44-B7A3-2A90F0506CA7}" srcOrd="0" destOrd="0" parTransId="{898EA5B4-A659-3446-9631-9D52F7B77F44}" sibTransId="{A35C1903-66DA-7F49-BDC2-DA206012D6E9}"/>
    <dgm:cxn modelId="{88816A55-62D1-E847-822F-858B29F186B9}" srcId="{543430CC-DA00-354C-833C-F05CBE1D20E7}" destId="{9D378490-A261-D447-8069-AC6EC7621457}" srcOrd="0" destOrd="0" parTransId="{5F0C4C75-349B-2A48-9F98-9A0C4917EBBE}" sibTransId="{6A47F524-A816-3047-BCD0-99B92CA2C081}"/>
    <dgm:cxn modelId="{AC50065E-4332-354A-8991-860D53A95DD7}" type="presOf" srcId="{9486EB0D-8043-354A-B32D-8ECA083A82C4}" destId="{32D41D07-928F-5749-BD50-A0632C1C18FD}" srcOrd="0" destOrd="0" presId="urn:microsoft.com/office/officeart/2005/8/layout/lProcess3"/>
    <dgm:cxn modelId="{64598965-27FE-2040-A147-4954AA1A3930}" srcId="{5F020349-BCB8-B448-9FE0-F46FF52669BA}" destId="{5A1A61E6-610B-A54C-8458-5573892C824B}" srcOrd="0" destOrd="0" parTransId="{DB1FD831-492B-ED45-8D96-A38A144B5F22}" sibTransId="{05B4E812-0D81-CF48-8C7E-79635560655D}"/>
    <dgm:cxn modelId="{1B7B5F6C-325E-A74E-9C83-05A56B7EE561}" type="presOf" srcId="{FDA6A176-6D9F-1B4F-9B85-FD8661BD420B}" destId="{AB83A80F-2142-7542-A1B6-C5023EB57971}" srcOrd="0" destOrd="0" presId="urn:microsoft.com/office/officeart/2005/8/layout/lProcess3"/>
    <dgm:cxn modelId="{14ABAB86-BD82-E842-AF33-F3B54B6555B5}" type="presOf" srcId="{E699368A-64B5-A943-AE50-00D4485AED18}" destId="{C9C53E03-497C-794C-8989-CEB12839B2CC}" srcOrd="0" destOrd="0" presId="urn:microsoft.com/office/officeart/2005/8/layout/lProcess3"/>
    <dgm:cxn modelId="{C54F128D-D7BA-314D-AB4F-1CE52D7DA646}" type="presOf" srcId="{5F020349-BCB8-B448-9FE0-F46FF52669BA}" destId="{C052C033-6091-8040-9CF1-117EB9406F40}" srcOrd="0" destOrd="0" presId="urn:microsoft.com/office/officeart/2005/8/layout/lProcess3"/>
    <dgm:cxn modelId="{86C0EF98-6469-714E-894E-C6DE76A442A3}" type="presOf" srcId="{07111B6D-413B-8D45-8CDD-59FD594882F5}" destId="{D6D62DC9-A50D-9A43-875E-5F86BCACBC30}" srcOrd="0" destOrd="0" presId="urn:microsoft.com/office/officeart/2005/8/layout/lProcess3"/>
    <dgm:cxn modelId="{168DB2AE-D60F-7F43-94AF-D00095E8A281}" type="presOf" srcId="{DDB97E08-E702-8B44-B7A3-2A90F0506CA7}" destId="{1A68BDB0-D44A-6140-B202-9366823E01B6}" srcOrd="0" destOrd="0" presId="urn:microsoft.com/office/officeart/2005/8/layout/lProcess3"/>
    <dgm:cxn modelId="{8A6350CB-46A5-EA47-AB1F-7D64AC00DFC2}" srcId="{FDA6A176-6D9F-1B4F-9B85-FD8661BD420B}" destId="{5F020349-BCB8-B448-9FE0-F46FF52669BA}" srcOrd="4" destOrd="0" parTransId="{232FCD42-1EF4-9E40-95B8-63F3B08B2F65}" sibTransId="{B87DFC37-80F0-3942-8657-05A0191E22DE}"/>
    <dgm:cxn modelId="{D365B2DB-1C1F-D04E-86E9-B328DE3320BA}" type="presOf" srcId="{50F73C2A-DCE7-7B45-864E-69F277A9E20C}" destId="{763D4014-6DD2-7C4D-9AE5-5C8DBB2555DA}" srcOrd="0" destOrd="0" presId="urn:microsoft.com/office/officeart/2005/8/layout/lProcess3"/>
    <dgm:cxn modelId="{21A77DE3-2C5C-C946-95F9-E85C190AA91E}" srcId="{50F73C2A-DCE7-7B45-864E-69F277A9E20C}" destId="{0C9E59C1-A66E-E14E-8854-13EA56C5FF90}" srcOrd="0" destOrd="0" parTransId="{FDC97908-8092-7B42-967C-9954991D3CBD}" sibTransId="{3BFA8252-81EA-134C-9142-C0D1F14299CE}"/>
    <dgm:cxn modelId="{915FCDE7-025A-5942-80DB-733E5EDF8DE0}" srcId="{FDA6A176-6D9F-1B4F-9B85-FD8661BD420B}" destId="{E699368A-64B5-A943-AE50-00D4485AED18}" srcOrd="2" destOrd="0" parTransId="{3ED446B4-2357-344D-B63E-DAEE57406376}" sibTransId="{10F75EAA-C5A2-394C-AE41-DF172B3E4805}"/>
    <dgm:cxn modelId="{2D3DADE8-C2F0-E949-A89D-23CC1C9FF7B9}" srcId="{E699368A-64B5-A943-AE50-00D4485AED18}" destId="{07111B6D-413B-8D45-8CDD-59FD594882F5}" srcOrd="0" destOrd="0" parTransId="{E882856F-878C-5442-B5FD-E188AF491C52}" sibTransId="{1E175262-6F3E-CF46-8120-EFEA5249B93E}"/>
    <dgm:cxn modelId="{1DFECAE8-150D-9840-B03F-3A976F0272F5}" type="presOf" srcId="{543430CC-DA00-354C-833C-F05CBE1D20E7}" destId="{67093681-C329-8948-A83F-1792525E93C5}" srcOrd="0" destOrd="0" presId="urn:microsoft.com/office/officeart/2005/8/layout/lProcess3"/>
    <dgm:cxn modelId="{051A57EE-B41F-2747-B6F7-8F43F092B9FA}" srcId="{FDA6A176-6D9F-1B4F-9B85-FD8661BD420B}" destId="{543430CC-DA00-354C-833C-F05CBE1D20E7}" srcOrd="1" destOrd="0" parTransId="{3332A972-46E7-A146-99F1-39F0521FC9A2}" sibTransId="{2EB81C41-9DF3-564A-8A6B-DA3A1588E909}"/>
    <dgm:cxn modelId="{A425EAF9-6E2F-7345-BD08-9C5EEB4B0596}" type="presOf" srcId="{9D378490-A261-D447-8069-AC6EC7621457}" destId="{7AF706B5-C28A-7F44-B62F-A1BB2F269DBF}" srcOrd="0" destOrd="0" presId="urn:microsoft.com/office/officeart/2005/8/layout/lProcess3"/>
    <dgm:cxn modelId="{5187A2FC-1F50-6845-8C20-AB2F5EE4E780}" type="presOf" srcId="{5A1A61E6-610B-A54C-8458-5573892C824B}" destId="{1CF88AED-21F5-3240-B047-14C7E9644023}" srcOrd="0" destOrd="0" presId="urn:microsoft.com/office/officeart/2005/8/layout/lProcess3"/>
    <dgm:cxn modelId="{913ECDC7-577A-9247-8EE4-900160931E4A}" type="presParOf" srcId="{AB83A80F-2142-7542-A1B6-C5023EB57971}" destId="{F3F394EB-DE8C-7242-BA3C-FAA0B0D8C6AD}" srcOrd="0" destOrd="0" presId="urn:microsoft.com/office/officeart/2005/8/layout/lProcess3"/>
    <dgm:cxn modelId="{440ACF18-AFA2-3742-A429-0F834E2B8942}" type="presParOf" srcId="{F3F394EB-DE8C-7242-BA3C-FAA0B0D8C6AD}" destId="{1A68BDB0-D44A-6140-B202-9366823E01B6}" srcOrd="0" destOrd="0" presId="urn:microsoft.com/office/officeart/2005/8/layout/lProcess3"/>
    <dgm:cxn modelId="{BF10666E-D3E1-5A4F-BBB3-692BCEDAAB4E}" type="presParOf" srcId="{F3F394EB-DE8C-7242-BA3C-FAA0B0D8C6AD}" destId="{20F12257-19BB-174B-875F-989C3A7E46E9}" srcOrd="1" destOrd="0" presId="urn:microsoft.com/office/officeart/2005/8/layout/lProcess3"/>
    <dgm:cxn modelId="{EF6EB794-403A-CC4B-8C97-97E821CD03C9}" type="presParOf" srcId="{F3F394EB-DE8C-7242-BA3C-FAA0B0D8C6AD}" destId="{32D41D07-928F-5749-BD50-A0632C1C18FD}" srcOrd="2" destOrd="0" presId="urn:microsoft.com/office/officeart/2005/8/layout/lProcess3"/>
    <dgm:cxn modelId="{05A5CB99-E1D2-B64D-9082-8338D42E9EEC}" type="presParOf" srcId="{AB83A80F-2142-7542-A1B6-C5023EB57971}" destId="{B6B5692E-C6A9-994C-8EE6-6D7E4FCC580F}" srcOrd="1" destOrd="0" presId="urn:microsoft.com/office/officeart/2005/8/layout/lProcess3"/>
    <dgm:cxn modelId="{5AE67F1E-C0D2-2346-90CA-DE58C90DFF62}" type="presParOf" srcId="{AB83A80F-2142-7542-A1B6-C5023EB57971}" destId="{1DA89EA5-7BD4-A34F-84B1-5020EBDC2104}" srcOrd="2" destOrd="0" presId="urn:microsoft.com/office/officeart/2005/8/layout/lProcess3"/>
    <dgm:cxn modelId="{500C2DFA-C22C-EE40-9F10-D7600A6BC767}" type="presParOf" srcId="{1DA89EA5-7BD4-A34F-84B1-5020EBDC2104}" destId="{67093681-C329-8948-A83F-1792525E93C5}" srcOrd="0" destOrd="0" presId="urn:microsoft.com/office/officeart/2005/8/layout/lProcess3"/>
    <dgm:cxn modelId="{37CD8337-00F3-3445-B4B0-CA4FBABAC252}" type="presParOf" srcId="{1DA89EA5-7BD4-A34F-84B1-5020EBDC2104}" destId="{4AFB06E3-3808-AC4B-A074-3A7DC304E9A9}" srcOrd="1" destOrd="0" presId="urn:microsoft.com/office/officeart/2005/8/layout/lProcess3"/>
    <dgm:cxn modelId="{04D4F3BF-5B7E-404D-81B5-3E23E9FFBFEB}" type="presParOf" srcId="{1DA89EA5-7BD4-A34F-84B1-5020EBDC2104}" destId="{7AF706B5-C28A-7F44-B62F-A1BB2F269DBF}" srcOrd="2" destOrd="0" presId="urn:microsoft.com/office/officeart/2005/8/layout/lProcess3"/>
    <dgm:cxn modelId="{F66C4A16-4B9D-9C4F-9AA7-F1720D78DFED}" type="presParOf" srcId="{AB83A80F-2142-7542-A1B6-C5023EB57971}" destId="{17635EEE-8A58-D549-81DA-15838A6F18E1}" srcOrd="3" destOrd="0" presId="urn:microsoft.com/office/officeart/2005/8/layout/lProcess3"/>
    <dgm:cxn modelId="{A9D44E93-A951-2346-8FA7-7F61FB4D3FAA}" type="presParOf" srcId="{AB83A80F-2142-7542-A1B6-C5023EB57971}" destId="{926EE258-AE97-9B4A-AB55-40996CD6C896}" srcOrd="4" destOrd="0" presId="urn:microsoft.com/office/officeart/2005/8/layout/lProcess3"/>
    <dgm:cxn modelId="{36350106-6D3C-164B-954A-EC9D6102FD58}" type="presParOf" srcId="{926EE258-AE97-9B4A-AB55-40996CD6C896}" destId="{C9C53E03-497C-794C-8989-CEB12839B2CC}" srcOrd="0" destOrd="0" presId="urn:microsoft.com/office/officeart/2005/8/layout/lProcess3"/>
    <dgm:cxn modelId="{441D685E-55B6-AB41-BEB9-BD71DF151331}" type="presParOf" srcId="{926EE258-AE97-9B4A-AB55-40996CD6C896}" destId="{80F7DB0C-82AE-9D4B-AF05-A76EE138D6C4}" srcOrd="1" destOrd="0" presId="urn:microsoft.com/office/officeart/2005/8/layout/lProcess3"/>
    <dgm:cxn modelId="{34380A61-AF26-704F-8221-11A2E890235B}" type="presParOf" srcId="{926EE258-AE97-9B4A-AB55-40996CD6C896}" destId="{D6D62DC9-A50D-9A43-875E-5F86BCACBC30}" srcOrd="2" destOrd="0" presId="urn:microsoft.com/office/officeart/2005/8/layout/lProcess3"/>
    <dgm:cxn modelId="{E3F8E8C6-6502-CF44-AA76-71ED0BA116D0}" type="presParOf" srcId="{AB83A80F-2142-7542-A1B6-C5023EB57971}" destId="{6B8F4DD9-E0C9-DE43-ADEC-F2059B78FCEA}" srcOrd="5" destOrd="0" presId="urn:microsoft.com/office/officeart/2005/8/layout/lProcess3"/>
    <dgm:cxn modelId="{77F70D23-E84A-BF43-BD1F-B2BB442C3BD2}" type="presParOf" srcId="{AB83A80F-2142-7542-A1B6-C5023EB57971}" destId="{D5674581-42FE-8843-AC21-E7DA8922B8F2}" srcOrd="6" destOrd="0" presId="urn:microsoft.com/office/officeart/2005/8/layout/lProcess3"/>
    <dgm:cxn modelId="{7EC4BF1F-3606-714A-A1E4-E4806EBE30A4}" type="presParOf" srcId="{D5674581-42FE-8843-AC21-E7DA8922B8F2}" destId="{763D4014-6DD2-7C4D-9AE5-5C8DBB2555DA}" srcOrd="0" destOrd="0" presId="urn:microsoft.com/office/officeart/2005/8/layout/lProcess3"/>
    <dgm:cxn modelId="{2AD73E3C-393B-954E-8162-2973F1D2286A}" type="presParOf" srcId="{D5674581-42FE-8843-AC21-E7DA8922B8F2}" destId="{BFBB2BD6-04AC-A346-BCEB-8877E44352E6}" srcOrd="1" destOrd="0" presId="urn:microsoft.com/office/officeart/2005/8/layout/lProcess3"/>
    <dgm:cxn modelId="{B93B65B9-6CA1-524F-A229-A5C670BCB200}" type="presParOf" srcId="{D5674581-42FE-8843-AC21-E7DA8922B8F2}" destId="{772A3A72-0849-034B-956A-55FD964BEA2F}" srcOrd="2" destOrd="0" presId="urn:microsoft.com/office/officeart/2005/8/layout/lProcess3"/>
    <dgm:cxn modelId="{A7816343-C052-1840-AB3F-3EF24DB2C99B}" type="presParOf" srcId="{AB83A80F-2142-7542-A1B6-C5023EB57971}" destId="{30E88529-2A5F-C649-A990-C6632C7A2082}" srcOrd="7" destOrd="0" presId="urn:microsoft.com/office/officeart/2005/8/layout/lProcess3"/>
    <dgm:cxn modelId="{83EA0753-4FC2-1749-9F57-109923956104}" type="presParOf" srcId="{AB83A80F-2142-7542-A1B6-C5023EB57971}" destId="{22B8F125-8E6F-BE46-9A02-C9BD150EADFE}" srcOrd="8" destOrd="0" presId="urn:microsoft.com/office/officeart/2005/8/layout/lProcess3"/>
    <dgm:cxn modelId="{3A7A5BD1-F719-1442-92C9-EFF7787B6C40}" type="presParOf" srcId="{22B8F125-8E6F-BE46-9A02-C9BD150EADFE}" destId="{C052C033-6091-8040-9CF1-117EB9406F40}" srcOrd="0" destOrd="0" presId="urn:microsoft.com/office/officeart/2005/8/layout/lProcess3"/>
    <dgm:cxn modelId="{E88066AD-F60E-8B40-8964-F98C05096896}" type="presParOf" srcId="{22B8F125-8E6F-BE46-9A02-C9BD150EADFE}" destId="{D813EC7F-46D4-A046-A917-F001BC6FF623}" srcOrd="1" destOrd="0" presId="urn:microsoft.com/office/officeart/2005/8/layout/lProcess3"/>
    <dgm:cxn modelId="{65916A48-6F6E-1744-8BD6-EF1B727C7150}" type="presParOf" srcId="{22B8F125-8E6F-BE46-9A02-C9BD150EADFE}" destId="{1CF88AED-21F5-3240-B047-14C7E9644023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68BDB0-D44A-6140-B202-9366823E01B6}">
      <dsp:nvSpPr>
        <dsp:cNvPr id="0" name=""/>
        <dsp:cNvSpPr/>
      </dsp:nvSpPr>
      <dsp:spPr>
        <a:xfrm>
          <a:off x="547254" y="71"/>
          <a:ext cx="1956472" cy="782589"/>
        </a:xfrm>
        <a:prstGeom prst="chevron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1800" kern="1200" dirty="0"/>
            <a:t>1</a:t>
          </a:r>
          <a:endParaRPr lang="zh-CN" altLang="en-US" sz="1800" kern="1200" dirty="0"/>
        </a:p>
      </dsp:txBody>
      <dsp:txXfrm>
        <a:off x="938549" y="71"/>
        <a:ext cx="1173883" cy="782589"/>
      </dsp:txXfrm>
    </dsp:sp>
    <dsp:sp modelId="{32D41D07-928F-5749-BD50-A0632C1C18FD}">
      <dsp:nvSpPr>
        <dsp:cNvPr id="0" name=""/>
        <dsp:cNvSpPr/>
      </dsp:nvSpPr>
      <dsp:spPr>
        <a:xfrm>
          <a:off x="2249385" y="66591"/>
          <a:ext cx="3804440" cy="649548"/>
        </a:xfrm>
        <a:prstGeom prst="chevron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800" kern="1200" dirty="0"/>
            <a:t>0000 0001</a:t>
          </a:r>
          <a:endParaRPr lang="zh-CN" altLang="en-US" sz="2800" kern="1200" dirty="0"/>
        </a:p>
      </dsp:txBody>
      <dsp:txXfrm>
        <a:off x="2574159" y="66591"/>
        <a:ext cx="3154892" cy="649548"/>
      </dsp:txXfrm>
    </dsp:sp>
    <dsp:sp modelId="{67093681-C329-8948-A83F-1792525E93C5}">
      <dsp:nvSpPr>
        <dsp:cNvPr id="0" name=""/>
        <dsp:cNvSpPr/>
      </dsp:nvSpPr>
      <dsp:spPr>
        <a:xfrm>
          <a:off x="547254" y="892222"/>
          <a:ext cx="1956472" cy="782589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kern="1200" dirty="0"/>
            <a:t>300</a:t>
          </a:r>
          <a:endParaRPr lang="zh-CN" altLang="en-US" sz="1800" kern="1200" dirty="0"/>
        </a:p>
      </dsp:txBody>
      <dsp:txXfrm>
        <a:off x="938549" y="892222"/>
        <a:ext cx="1173883" cy="782589"/>
      </dsp:txXfrm>
    </dsp:sp>
    <dsp:sp modelId="{7AF706B5-C28A-7F44-B62F-A1BB2F269DBF}">
      <dsp:nvSpPr>
        <dsp:cNvPr id="0" name=""/>
        <dsp:cNvSpPr/>
      </dsp:nvSpPr>
      <dsp:spPr>
        <a:xfrm>
          <a:off x="2249385" y="958742"/>
          <a:ext cx="3804440" cy="649548"/>
        </a:xfrm>
        <a:prstGeom prst="chevron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800" kern="1200" dirty="0"/>
            <a:t>1010 1100 0000 0010</a:t>
          </a:r>
          <a:endParaRPr lang="zh-CN" altLang="en-US" sz="2800" kern="1200" dirty="0"/>
        </a:p>
      </dsp:txBody>
      <dsp:txXfrm>
        <a:off x="2574159" y="958742"/>
        <a:ext cx="3154892" cy="649548"/>
      </dsp:txXfrm>
    </dsp:sp>
    <dsp:sp modelId="{C9C53E03-497C-794C-8989-CEB12839B2CC}">
      <dsp:nvSpPr>
        <dsp:cNvPr id="0" name=""/>
        <dsp:cNvSpPr/>
      </dsp:nvSpPr>
      <dsp:spPr>
        <a:xfrm>
          <a:off x="547254" y="1784374"/>
          <a:ext cx="1956472" cy="782589"/>
        </a:xfrm>
        <a:prstGeom prst="chevron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先去掉最高位</a:t>
          </a:r>
        </a:p>
      </dsp:txBody>
      <dsp:txXfrm>
        <a:off x="938549" y="1784374"/>
        <a:ext cx="1173883" cy="782589"/>
      </dsp:txXfrm>
    </dsp:sp>
    <dsp:sp modelId="{D6D62DC9-A50D-9A43-875E-5F86BCACBC30}">
      <dsp:nvSpPr>
        <dsp:cNvPr id="0" name=""/>
        <dsp:cNvSpPr/>
      </dsp:nvSpPr>
      <dsp:spPr>
        <a:xfrm>
          <a:off x="2249385" y="1850894"/>
          <a:ext cx="3804440" cy="649548"/>
        </a:xfrm>
        <a:prstGeom prst="chevron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800" kern="1200" dirty="0"/>
            <a:t>  </a:t>
          </a:r>
          <a:r>
            <a:rPr lang="en-US" altLang="en-US" sz="2800" kern="1200" dirty="0"/>
            <a:t>010 1100  </a:t>
          </a:r>
          <a:r>
            <a:rPr lang="zh-CN" altLang="en-US" sz="2800" kern="1200" dirty="0"/>
            <a:t> </a:t>
          </a:r>
          <a:r>
            <a:rPr lang="en-US" altLang="en-US" sz="2800" kern="1200" dirty="0"/>
            <a:t>000 001</a:t>
          </a:r>
          <a:r>
            <a:rPr lang="en-US" altLang="zh-CN" sz="2800" kern="1200" dirty="0"/>
            <a:t>0</a:t>
          </a:r>
          <a:endParaRPr lang="zh-CN" altLang="en-US" sz="2800" kern="1200" dirty="0"/>
        </a:p>
      </dsp:txBody>
      <dsp:txXfrm>
        <a:off x="2574159" y="1850894"/>
        <a:ext cx="3154892" cy="649548"/>
      </dsp:txXfrm>
    </dsp:sp>
    <dsp:sp modelId="{763D4014-6DD2-7C4D-9AE5-5C8DBB2555DA}">
      <dsp:nvSpPr>
        <dsp:cNvPr id="0" name=""/>
        <dsp:cNvSpPr/>
      </dsp:nvSpPr>
      <dsp:spPr>
        <a:xfrm>
          <a:off x="547254" y="2676526"/>
          <a:ext cx="1956472" cy="782589"/>
        </a:xfrm>
        <a:prstGeom prst="chevron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/>
            <a:t>剩下的数据进行连接</a:t>
          </a:r>
          <a:endParaRPr lang="zh-CN" altLang="en-US" sz="1800" kern="1200" dirty="0"/>
        </a:p>
      </dsp:txBody>
      <dsp:txXfrm>
        <a:off x="938549" y="2676526"/>
        <a:ext cx="1173883" cy="782589"/>
      </dsp:txXfrm>
    </dsp:sp>
    <dsp:sp modelId="{772A3A72-0849-034B-956A-55FD964BEA2F}">
      <dsp:nvSpPr>
        <dsp:cNvPr id="0" name=""/>
        <dsp:cNvSpPr/>
      </dsp:nvSpPr>
      <dsp:spPr>
        <a:xfrm>
          <a:off x="2249385" y="2743046"/>
          <a:ext cx="3804440" cy="649548"/>
        </a:xfrm>
        <a:prstGeom prst="chevron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800" kern="1200" dirty="0"/>
            <a:t>100101100</a:t>
          </a:r>
          <a:endParaRPr lang="zh-CN" altLang="en-US" sz="2800" kern="1200" dirty="0"/>
        </a:p>
      </dsp:txBody>
      <dsp:txXfrm>
        <a:off x="2574159" y="2743046"/>
        <a:ext cx="3154892" cy="649548"/>
      </dsp:txXfrm>
    </dsp:sp>
    <dsp:sp modelId="{C052C033-6091-8040-9CF1-117EB9406F40}">
      <dsp:nvSpPr>
        <dsp:cNvPr id="0" name=""/>
        <dsp:cNvSpPr/>
      </dsp:nvSpPr>
      <dsp:spPr>
        <a:xfrm>
          <a:off x="547254" y="3568677"/>
          <a:ext cx="1956472" cy="782589"/>
        </a:xfrm>
        <a:prstGeom prst="chevron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结果</a:t>
          </a:r>
        </a:p>
      </dsp:txBody>
      <dsp:txXfrm>
        <a:off x="938549" y="3568677"/>
        <a:ext cx="1173883" cy="782589"/>
      </dsp:txXfrm>
    </dsp:sp>
    <dsp:sp modelId="{1CF88AED-21F5-3240-B047-14C7E9644023}">
      <dsp:nvSpPr>
        <dsp:cNvPr id="0" name=""/>
        <dsp:cNvSpPr/>
      </dsp:nvSpPr>
      <dsp:spPr>
        <a:xfrm>
          <a:off x="2249385" y="3635197"/>
          <a:ext cx="3804440" cy="649548"/>
        </a:xfrm>
        <a:prstGeom prst="chevron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5560" tIns="17780" rIns="0" bIns="177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en-US" sz="2800" kern="1200" dirty="0"/>
            <a:t>256 + 32 + 8 + 4 = 300</a:t>
          </a:r>
          <a:endParaRPr lang="zh-CN" altLang="en-US" sz="2800" kern="1200" dirty="0"/>
        </a:p>
      </dsp:txBody>
      <dsp:txXfrm>
        <a:off x="2574159" y="3635197"/>
        <a:ext cx="3154892" cy="64954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FE9EF-BFD3-43EA-A868-783EE64D3026}" type="datetime1">
              <a:rPr lang="en-US" smtClean="0"/>
              <a:t>1/17/21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1579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15DF4-6503-424C-B89D-B31483AF0BFD}" type="datetime1">
              <a:rPr lang="en-US" smtClean="0"/>
              <a:t>1/17/21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160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E408-CEE3-4069-B613-CB32C19D6587}" type="datetime1">
              <a:rPr lang="en-US" smtClean="0"/>
              <a:t>1/17/21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3182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680C5-3949-48B3-AAD0-C6AC4D6634A8}" type="datetime1">
              <a:rPr lang="en-US" smtClean="0"/>
              <a:t>1/17/21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7973432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51F9A-4BC0-4BDC-9C0A-439930D3F628}" type="datetime1">
              <a:rPr lang="en-US" smtClean="0"/>
              <a:t>1/17/21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72034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0EB-8738-400A-AFF7-6D1DEC6B76AF}" type="datetime1">
              <a:rPr lang="en-US" smtClean="0"/>
              <a:t>1/17/21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1230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F0B9-B198-4467-8481-337D4552AC07}" type="datetime1">
              <a:rPr lang="en-US" smtClean="0"/>
              <a:t>1/17/21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015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E8C0-DCD6-4618-824E-E5B47E37F774}" type="datetime1">
              <a:rPr lang="en-US" smtClean="0"/>
              <a:t>1/17/21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1202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6133B-A04A-40C7-999B-6B964B69F57E}" type="datetime1">
              <a:rPr lang="en-US" smtClean="0"/>
              <a:t>1/17/21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8310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FB9-D28B-49B1-96AA-2DC4A0B82672}" type="datetime1">
              <a:rPr lang="en-US" smtClean="0"/>
              <a:t>1/17/21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693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63742-95DB-4727-9E2D-E67133874C57}" type="datetime1">
              <a:rPr lang="en-US" smtClean="0"/>
              <a:t>1/17/21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5012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4C757-AC18-4BD4-B58D-C09C7F56266E}" type="datetime1">
              <a:rPr lang="en-US" smtClean="0"/>
              <a:t>1/17/21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648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6CBA-D419-41FA-8B3E-D17E24A5F335}" type="datetime1">
              <a:rPr lang="en-US" smtClean="0"/>
              <a:t>1/17/21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2708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4B8EF-695A-4D91-86E6-BD3ABF986DC6}" type="datetime1">
              <a:rPr lang="en-US" smtClean="0"/>
              <a:t>1/17/21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2053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9A1DA-1075-4AB6-9AFC-9045E23C9F15}" type="datetime1">
              <a:rPr lang="en-US" smtClean="0"/>
              <a:t>1/17/21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77867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3360-0F07-4AD4-AAF8-61579BDE5A02}" type="datetime1">
              <a:rPr lang="en-US" smtClean="0"/>
              <a:t>1/17/21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3984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D3E4-AEF6-4C0D-955F-4975ADE12833}" type="datetime1">
              <a:rPr lang="en-US" smtClean="0"/>
              <a:t>1/17/21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672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096B060-2D6F-430E-A017-FCCC5AF2AC19}" type="datetime1">
              <a:rPr lang="en-US" smtClean="0"/>
              <a:t>1/17/21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7" name="Picture 4" descr="up close image of waves">
            <a:extLst>
              <a:ext uri="{FF2B5EF4-FFF2-40B4-BE49-F238E27FC236}">
                <a16:creationId xmlns:a16="http://schemas.microsoft.com/office/drawing/2014/main" id="{9FEF504B-C410-BA42-89C0-5479733458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0">
            <a:alphaModFix amt="41000"/>
          </a:blip>
          <a:srcRect l="9091" t="3462" b="19929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pic>
        <p:nvPicPr>
          <p:cNvPr id="11266" name="Picture 2" descr="gRPC: Transporting massive data with Google's serialization – Technology  explained">
            <a:extLst>
              <a:ext uri="{FF2B5EF4-FFF2-40B4-BE49-F238E27FC236}">
                <a16:creationId xmlns:a16="http://schemas.microsoft.com/office/drawing/2014/main" id="{5721B613-EF79-D443-AB67-3FB30799453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2306" y="106249"/>
            <a:ext cx="2596217" cy="921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384715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etcd.io/docs/v3.2.17/dev-guide/grpc_naming/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witkow/go-proto-validators" TargetMode="External"/><Relationship Id="rId7" Type="http://schemas.openxmlformats.org/officeDocument/2006/relationships/hyperlink" Target="https://github.com/grpc-ecosystem/awesome-grpc" TargetMode="External"/><Relationship Id="rId2" Type="http://schemas.openxmlformats.org/officeDocument/2006/relationships/hyperlink" Target="https://github.com/uw-labs/bloomrpc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grpc-ecosystem/grpc-gateway" TargetMode="External"/><Relationship Id="rId5" Type="http://schemas.openxmlformats.org/officeDocument/2006/relationships/hyperlink" Target="https://github.com/fullstorydev/grpcurl" TargetMode="External"/><Relationship Id="rId4" Type="http://schemas.openxmlformats.org/officeDocument/2006/relationships/hyperlink" Target="https://github.com/grpc-ecosystem/go-grpc-middleware" TargetMode="Externa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>
            <a:normAutofit/>
          </a:bodyPr>
          <a:lstStyle/>
          <a:p>
            <a:r>
              <a:rPr lang="en-US" dirty="0" err="1"/>
              <a:t>李</a:t>
            </a:r>
            <a:r>
              <a:rPr lang="zh-CN" altLang="en-US" dirty="0"/>
              <a:t> </a:t>
            </a:r>
            <a:r>
              <a:rPr lang="en-US" dirty="0" err="1"/>
              <a:t>鹏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>
            <a:normAutofit/>
          </a:bodyPr>
          <a:lstStyle/>
          <a:p>
            <a:r>
              <a:rPr lang="en" altLang="zh-CN" sz="5300" dirty="0">
                <a:effectLst/>
              </a:rPr>
              <a:t>A high performance, open source </a:t>
            </a:r>
            <a:br>
              <a:rPr lang="en" altLang="zh-CN" sz="5300" dirty="0">
                <a:effectLst/>
              </a:rPr>
            </a:br>
            <a:r>
              <a:rPr lang="en" altLang="zh-CN" sz="5300" dirty="0">
                <a:effectLst/>
              </a:rPr>
              <a:t>universal RPC framework</a:t>
            </a:r>
          </a:p>
        </p:txBody>
      </p:sp>
    </p:spTree>
    <p:extLst>
      <p:ext uri="{BB962C8B-B14F-4D97-AF65-F5344CB8AC3E}">
        <p14:creationId xmlns:p14="http://schemas.microsoft.com/office/powerpoint/2010/main" val="27961389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内容占位符 22">
            <a:extLst>
              <a:ext uri="{FF2B5EF4-FFF2-40B4-BE49-F238E27FC236}">
                <a16:creationId xmlns:a16="http://schemas.microsoft.com/office/drawing/2014/main" id="{031C85BF-2D99-344A-A6CB-5D489D1F5E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6612" y="3285149"/>
            <a:ext cx="10518776" cy="28598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en-US" altLang="zh-CN" dirty="0" err="1">
                <a:latin typeface="SimHei" panose="02010609060101010101" pitchFamily="49" charset="-122"/>
                <a:ea typeface="SimHei" panose="02010609060101010101" pitchFamily="49" charset="-122"/>
              </a:rPr>
              <a:t>protobuf</a:t>
            </a:r>
            <a:r>
              <a:rPr kumimoji="1" lang="zh-CN" altLang="en-US" dirty="0">
                <a:latin typeface="SimHei" panose="02010609060101010101" pitchFamily="49" charset="-122"/>
                <a:ea typeface="SimHei" panose="02010609060101010101" pitchFamily="49" charset="-122"/>
              </a:rPr>
              <a:t> 数据格式</a:t>
            </a:r>
            <a:endParaRPr kumimoji="1" lang="en" altLang="zh-CN" dirty="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0" indent="0">
              <a:buNone/>
            </a:pP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1000 1 10010 1001 11100101 10101101 10011001 11100110 10000010 10011111 11100111 10101001 10111010 11000 10101100 10</a:t>
            </a:r>
          </a:p>
          <a:p>
            <a:pPr marL="0" indent="0">
              <a:buNone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转换成十进制</a:t>
            </a:r>
            <a:endParaRPr lang="en-US" altLang="zh-CN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>
              <a:buNone/>
            </a:pPr>
            <a:r>
              <a:rPr kumimoji="1" lang="en-US" altLang="zh-CN" dirty="0">
                <a:latin typeface="SimHei" panose="02010609060101010101" pitchFamily="49" charset="-122"/>
                <a:ea typeface="SimHei" panose="02010609060101010101" pitchFamily="49" charset="-122"/>
              </a:rPr>
              <a:t>8 1 18 9 229 173 153 230 130 159 231 169 186 24 172 2</a:t>
            </a:r>
            <a:endParaRPr lang="zh-CN" altLang="en-US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  <p:sp>
        <p:nvSpPr>
          <p:cNvPr id="24" name="文本占位符 23">
            <a:extLst>
              <a:ext uri="{FF2B5EF4-FFF2-40B4-BE49-F238E27FC236}">
                <a16:creationId xmlns:a16="http://schemas.microsoft.com/office/drawing/2014/main" id="{DB3328AD-D07C-BB49-AF46-09D7912C33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60075" y="713004"/>
            <a:ext cx="4154243" cy="2572144"/>
          </a:xfrm>
        </p:spPr>
        <p:txBody>
          <a:bodyPr>
            <a:normAutofit/>
          </a:bodyPr>
          <a:lstStyle/>
          <a:p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JSON</a:t>
            </a: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kumimoji="1"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{</a:t>
            </a:r>
          </a:p>
          <a:p>
            <a:r>
              <a:rPr kumimoji="1"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  "id": 1,</a:t>
            </a:r>
          </a:p>
          <a:p>
            <a:r>
              <a:rPr kumimoji="1"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  "name": "</a:t>
            </a: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孙悟空</a:t>
            </a:r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",</a:t>
            </a:r>
          </a:p>
          <a:p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  "</a:t>
            </a:r>
            <a:r>
              <a:rPr kumimoji="1"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age": </a:t>
            </a:r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300</a:t>
            </a:r>
            <a:endParaRPr kumimoji="1" lang="en" altLang="zh-CN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r>
              <a:rPr kumimoji="1"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}</a:t>
            </a:r>
            <a:endParaRPr kumimoji="1" lang="zh-CN" altLang="en-US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endParaRPr lang="zh-CN" altLang="en-US" dirty="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9F87912-C342-7540-8FA9-8133A97E906F}"/>
              </a:ext>
            </a:extLst>
          </p:cNvPr>
          <p:cNvSpPr txBox="1"/>
          <p:nvPr/>
        </p:nvSpPr>
        <p:spPr>
          <a:xfrm>
            <a:off x="4573408" y="8519978"/>
            <a:ext cx="9161482" cy="523220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kumimoji="1" lang="en-US" altLang="zh-CN" sz="2800" dirty="0">
                <a:latin typeface="SimHei" panose="02010609060101010101" pitchFamily="49" charset="-122"/>
                <a:ea typeface="SimHei" panose="02010609060101010101" pitchFamily="49" charset="-122"/>
              </a:rPr>
              <a:t>8 1 18 9 228 186 148 229 133 173 228 184 131 24 18</a:t>
            </a:r>
            <a:endParaRPr kumimoji="1" lang="zh-CN" altLang="en-US" sz="2800" dirty="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25" name="文本占位符 23">
            <a:extLst>
              <a:ext uri="{FF2B5EF4-FFF2-40B4-BE49-F238E27FC236}">
                <a16:creationId xmlns:a16="http://schemas.microsoft.com/office/drawing/2014/main" id="{D03C4C44-8899-9649-8A26-D03A0843A730}"/>
              </a:ext>
            </a:extLst>
          </p:cNvPr>
          <p:cNvSpPr txBox="1">
            <a:spLocks/>
          </p:cNvSpPr>
          <p:nvPr/>
        </p:nvSpPr>
        <p:spPr>
          <a:xfrm>
            <a:off x="836612" y="713005"/>
            <a:ext cx="4058870" cy="25721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25000"/>
                        <a:lumOff val="75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结构体数据</a:t>
            </a:r>
            <a:endParaRPr lang="en" altLang="zh-CN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r>
              <a:rPr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Student</a:t>
            </a:r>
            <a:r>
              <a:rPr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{</a:t>
            </a:r>
            <a:br>
              <a:rPr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   Id:   1,</a:t>
            </a:r>
            <a:br>
              <a:rPr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   Name: "</a:t>
            </a:r>
            <a:r>
              <a:rPr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孙悟空</a:t>
            </a:r>
            <a:r>
              <a:rPr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",</a:t>
            </a:r>
            <a:br>
              <a:rPr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   </a:t>
            </a:r>
            <a:r>
              <a:rPr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Age:  </a:t>
            </a:r>
            <a:r>
              <a:rPr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300</a:t>
            </a:r>
            <a:r>
              <a:rPr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,</a:t>
            </a:r>
            <a:br>
              <a:rPr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}</a:t>
            </a:r>
            <a:endParaRPr kumimoji="1" lang="zh-CN" altLang="en-US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57096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标题 35">
            <a:extLst>
              <a:ext uri="{FF2B5EF4-FFF2-40B4-BE49-F238E27FC236}">
                <a16:creationId xmlns:a16="http://schemas.microsoft.com/office/drawing/2014/main" id="{A5E84152-0533-D348-BF8D-654DFF5CB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45932"/>
            <a:ext cx="10515600" cy="959586"/>
          </a:xfrm>
        </p:spPr>
        <p:txBody>
          <a:bodyPr vert="horz" wrap="none" lIns="91440" tIns="45720" rIns="91440" bIns="45720" rtlCol="0" anchor="t">
            <a:normAutofit/>
          </a:bodyPr>
          <a:lstStyle/>
          <a:p>
            <a:pPr algn="r"/>
            <a:r>
              <a:rPr lang="en-US" altLang="zh-CN" sz="4000" b="1" spc="-300" dirty="0" err="1">
                <a:solidFill>
                  <a:schemeClr val="bg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Kaiti SC" panose="02010600040101010101" pitchFamily="2" charset="-122"/>
                <a:ea typeface="Kaiti SC" panose="02010600040101010101" pitchFamily="2" charset="-122"/>
              </a:rPr>
              <a:t>protobuf</a:t>
            </a:r>
            <a:r>
              <a:rPr lang="zh-CN" altLang="en-US" sz="4000" b="1" spc="-300" dirty="0">
                <a:solidFill>
                  <a:schemeClr val="bg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Kaiti SC" panose="02010600040101010101" pitchFamily="2" charset="-122"/>
                <a:ea typeface="Kaiti SC" panose="02010600040101010101" pitchFamily="2" charset="-122"/>
              </a:rPr>
              <a:t>支持的数据类型（</a:t>
            </a:r>
            <a:r>
              <a:rPr lang="en-US" altLang="zh-CN" sz="4000" b="1" spc="-300" dirty="0">
                <a:solidFill>
                  <a:schemeClr val="bg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Kaiti SC" panose="02010600040101010101" pitchFamily="2" charset="-122"/>
                <a:ea typeface="Kaiti SC" panose="02010600040101010101" pitchFamily="2" charset="-122"/>
              </a:rPr>
              <a:t>wire  types</a:t>
            </a:r>
            <a:r>
              <a:rPr lang="zh-CN" altLang="en-US" sz="4000" b="1" spc="-300" dirty="0">
                <a:solidFill>
                  <a:schemeClr val="bg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Kaiti SC" panose="02010600040101010101" pitchFamily="2" charset="-122"/>
                <a:ea typeface="Kaiti SC" panose="02010600040101010101" pitchFamily="2" charset="-122"/>
              </a:rPr>
              <a:t>）</a:t>
            </a:r>
          </a:p>
        </p:txBody>
      </p:sp>
      <p:graphicFrame>
        <p:nvGraphicFramePr>
          <p:cNvPr id="39" name="表格 39">
            <a:extLst>
              <a:ext uri="{FF2B5EF4-FFF2-40B4-BE49-F238E27FC236}">
                <a16:creationId xmlns:a16="http://schemas.microsoft.com/office/drawing/2014/main" id="{537F375E-76DC-AD48-97B2-34C02E73911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36389221"/>
              </p:ext>
            </p:extLst>
          </p:nvPr>
        </p:nvGraphicFramePr>
        <p:xfrm>
          <a:off x="838201" y="677333"/>
          <a:ext cx="10515599" cy="38218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5653">
                  <a:extLst>
                    <a:ext uri="{9D8B030D-6E8A-4147-A177-3AD203B41FA5}">
                      <a16:colId xmlns:a16="http://schemas.microsoft.com/office/drawing/2014/main" val="2837547000"/>
                    </a:ext>
                  </a:extLst>
                </a:gridCol>
                <a:gridCol w="2490138">
                  <a:extLst>
                    <a:ext uri="{9D8B030D-6E8A-4147-A177-3AD203B41FA5}">
                      <a16:colId xmlns:a16="http://schemas.microsoft.com/office/drawing/2014/main" val="2530137612"/>
                    </a:ext>
                  </a:extLst>
                </a:gridCol>
                <a:gridCol w="6919808">
                  <a:extLst>
                    <a:ext uri="{9D8B030D-6E8A-4147-A177-3AD203B41FA5}">
                      <a16:colId xmlns:a16="http://schemas.microsoft.com/office/drawing/2014/main" val="960477191"/>
                    </a:ext>
                  </a:extLst>
                </a:gridCol>
              </a:tblGrid>
              <a:tr h="508893">
                <a:tc>
                  <a:txBody>
                    <a:bodyPr/>
                    <a:lstStyle/>
                    <a:p>
                      <a:r>
                        <a:rPr lang="en" altLang="zh-CN" sz="2100" b="0" i="0" kern="1200">
                          <a:solidFill>
                            <a:schemeClr val="bg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  <a:cs typeface="+mn-cs"/>
                        </a:rPr>
                        <a:t>Type</a:t>
                      </a:r>
                      <a:endParaRPr lang="zh-CN" altLang="en-US" sz="2100" b="0" i="0">
                        <a:solidFill>
                          <a:schemeClr val="bg1"/>
                        </a:solidFill>
                        <a:latin typeface="Kaiti SC" panose="02010600040101010101" pitchFamily="2" charset="-122"/>
                        <a:ea typeface="Kaiti SC" panose="02010600040101010101" pitchFamily="2" charset="-122"/>
                      </a:endParaRPr>
                    </a:p>
                  </a:txBody>
                  <a:tcPr marL="92921" marR="92921" marT="46460" marB="46460"/>
                </a:tc>
                <a:tc>
                  <a:txBody>
                    <a:bodyPr/>
                    <a:lstStyle/>
                    <a:p>
                      <a:r>
                        <a:rPr lang="en" altLang="zh-CN" sz="2100" b="0" i="0" kern="1200">
                          <a:solidFill>
                            <a:schemeClr val="bg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  <a:cs typeface="+mn-cs"/>
                        </a:rPr>
                        <a:t>Meaning</a:t>
                      </a:r>
                      <a:endParaRPr lang="zh-CN" altLang="en-US" sz="2100" b="0" i="0">
                        <a:solidFill>
                          <a:schemeClr val="bg1"/>
                        </a:solidFill>
                        <a:latin typeface="Kaiti SC" panose="02010600040101010101" pitchFamily="2" charset="-122"/>
                        <a:ea typeface="Kaiti SC" panose="02010600040101010101" pitchFamily="2" charset="-122"/>
                      </a:endParaRPr>
                    </a:p>
                  </a:txBody>
                  <a:tcPr marL="92921" marR="92921" marT="46460" marB="46460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" sz="2100" b="0" i="0" dirty="0">
                          <a:solidFill>
                            <a:schemeClr val="bg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Used For</a:t>
                      </a:r>
                    </a:p>
                  </a:txBody>
                  <a:tcPr marL="77433" marR="77433" marT="77433" marB="77433" anchor="ctr"/>
                </a:tc>
                <a:extLst>
                  <a:ext uri="{0D108BD9-81ED-4DB2-BD59-A6C34878D82A}">
                    <a16:rowId xmlns:a16="http://schemas.microsoft.com/office/drawing/2014/main" val="2165383414"/>
                  </a:ext>
                </a:extLst>
              </a:tr>
              <a:tr h="499214">
                <a:tc>
                  <a:txBody>
                    <a:bodyPr/>
                    <a:lstStyle/>
                    <a:p>
                      <a:pPr algn="l" fontAlgn="t"/>
                      <a:r>
                        <a:rPr lang="en-US" altLang="zh-CN" sz="2100" b="0" i="0">
                          <a:solidFill>
                            <a:schemeClr val="bg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0</a:t>
                      </a: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 dirty="0" err="1">
                          <a:solidFill>
                            <a:schemeClr val="bg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Varint</a:t>
                      </a:r>
                      <a:endParaRPr lang="en" sz="2100" b="0" i="0" dirty="0">
                        <a:solidFill>
                          <a:schemeClr val="bg1"/>
                        </a:solidFill>
                        <a:effectLst/>
                        <a:latin typeface="Kaiti SC" panose="02010600040101010101" pitchFamily="2" charset="-122"/>
                        <a:ea typeface="Kaiti SC" panose="02010600040101010101" pitchFamily="2" charset="-122"/>
                      </a:endParaRP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 dirty="0">
                          <a:solidFill>
                            <a:schemeClr val="bg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int32, int64, uint32, uint64, sint32, sint64, bool, </a:t>
                      </a:r>
                      <a:r>
                        <a:rPr lang="en" sz="2100" b="0" i="0" dirty="0" err="1">
                          <a:solidFill>
                            <a:schemeClr val="bg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enum</a:t>
                      </a:r>
                      <a:endParaRPr lang="en" sz="2100" b="0" i="0" dirty="0">
                        <a:solidFill>
                          <a:schemeClr val="bg1"/>
                        </a:solidFill>
                        <a:effectLst/>
                        <a:latin typeface="Kaiti SC" panose="02010600040101010101" pitchFamily="2" charset="-122"/>
                        <a:ea typeface="Kaiti SC" panose="02010600040101010101" pitchFamily="2" charset="-122"/>
                      </a:endParaRPr>
                    </a:p>
                  </a:txBody>
                  <a:tcPr marL="77433" marR="77433" marT="67754" marB="77433"/>
                </a:tc>
                <a:extLst>
                  <a:ext uri="{0D108BD9-81ED-4DB2-BD59-A6C34878D82A}">
                    <a16:rowId xmlns:a16="http://schemas.microsoft.com/office/drawing/2014/main" val="720940256"/>
                  </a:ext>
                </a:extLst>
              </a:tr>
              <a:tr h="499214">
                <a:tc>
                  <a:txBody>
                    <a:bodyPr/>
                    <a:lstStyle/>
                    <a:p>
                      <a:pPr algn="l" fontAlgn="t"/>
                      <a:r>
                        <a:rPr lang="en-US" altLang="zh-CN" sz="2100" b="0" i="0">
                          <a:solidFill>
                            <a:schemeClr val="bg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1</a:t>
                      </a: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 dirty="0">
                          <a:solidFill>
                            <a:schemeClr val="bg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64-bit</a:t>
                      </a: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>
                          <a:solidFill>
                            <a:schemeClr val="bg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fixed64, sfixed64, double</a:t>
                      </a:r>
                    </a:p>
                  </a:txBody>
                  <a:tcPr marL="77433" marR="77433" marT="67754" marB="77433"/>
                </a:tc>
                <a:extLst>
                  <a:ext uri="{0D108BD9-81ED-4DB2-BD59-A6C34878D82A}">
                    <a16:rowId xmlns:a16="http://schemas.microsoft.com/office/drawing/2014/main" val="1647163425"/>
                  </a:ext>
                </a:extLst>
              </a:tr>
              <a:tr h="816929">
                <a:tc>
                  <a:txBody>
                    <a:bodyPr/>
                    <a:lstStyle/>
                    <a:p>
                      <a:pPr algn="l" fontAlgn="t"/>
                      <a:r>
                        <a:rPr lang="en-US" altLang="zh-CN" sz="2100" b="0" i="0">
                          <a:solidFill>
                            <a:schemeClr val="bg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2</a:t>
                      </a: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 dirty="0">
                          <a:solidFill>
                            <a:schemeClr val="bg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Length-delimited</a:t>
                      </a: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>
                          <a:solidFill>
                            <a:schemeClr val="bg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string, bytes, embedded messages, packed repeated fields</a:t>
                      </a:r>
                    </a:p>
                  </a:txBody>
                  <a:tcPr marL="77433" marR="77433" marT="67754" marB="77433"/>
                </a:tc>
                <a:extLst>
                  <a:ext uri="{0D108BD9-81ED-4DB2-BD59-A6C34878D82A}">
                    <a16:rowId xmlns:a16="http://schemas.microsoft.com/office/drawing/2014/main" val="3949438481"/>
                  </a:ext>
                </a:extLst>
              </a:tr>
              <a:tr h="499214">
                <a:tc>
                  <a:txBody>
                    <a:bodyPr/>
                    <a:lstStyle/>
                    <a:p>
                      <a:pPr algn="l" fontAlgn="t"/>
                      <a:r>
                        <a:rPr lang="en-US" altLang="zh-CN" sz="2100" b="0" i="0">
                          <a:solidFill>
                            <a:schemeClr val="bg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3</a:t>
                      </a: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>
                          <a:solidFill>
                            <a:schemeClr val="bg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Start group</a:t>
                      </a: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>
                          <a:solidFill>
                            <a:schemeClr val="bg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groups (deprecated)</a:t>
                      </a:r>
                    </a:p>
                  </a:txBody>
                  <a:tcPr marL="77433" marR="77433" marT="67754" marB="77433"/>
                </a:tc>
                <a:extLst>
                  <a:ext uri="{0D108BD9-81ED-4DB2-BD59-A6C34878D82A}">
                    <a16:rowId xmlns:a16="http://schemas.microsoft.com/office/drawing/2014/main" val="3083466175"/>
                  </a:ext>
                </a:extLst>
              </a:tr>
              <a:tr h="499214">
                <a:tc>
                  <a:txBody>
                    <a:bodyPr/>
                    <a:lstStyle/>
                    <a:p>
                      <a:pPr algn="l" fontAlgn="t"/>
                      <a:r>
                        <a:rPr lang="en-US" altLang="zh-CN" sz="2100" b="0" i="0">
                          <a:solidFill>
                            <a:schemeClr val="bg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4</a:t>
                      </a: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>
                          <a:solidFill>
                            <a:schemeClr val="bg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End group</a:t>
                      </a: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>
                          <a:solidFill>
                            <a:schemeClr val="bg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groups (deprecated)</a:t>
                      </a:r>
                    </a:p>
                  </a:txBody>
                  <a:tcPr marL="77433" marR="77433" marT="67754" marB="77433"/>
                </a:tc>
                <a:extLst>
                  <a:ext uri="{0D108BD9-81ED-4DB2-BD59-A6C34878D82A}">
                    <a16:rowId xmlns:a16="http://schemas.microsoft.com/office/drawing/2014/main" val="338344104"/>
                  </a:ext>
                </a:extLst>
              </a:tr>
              <a:tr h="499214">
                <a:tc>
                  <a:txBody>
                    <a:bodyPr/>
                    <a:lstStyle/>
                    <a:p>
                      <a:pPr algn="l" fontAlgn="t"/>
                      <a:r>
                        <a:rPr lang="en-US" altLang="zh-CN" sz="2100" b="0" i="0">
                          <a:solidFill>
                            <a:schemeClr val="bg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5</a:t>
                      </a: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 dirty="0">
                          <a:solidFill>
                            <a:schemeClr val="bg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32-bit</a:t>
                      </a:r>
                    </a:p>
                  </a:txBody>
                  <a:tcPr marL="77433" marR="77433" marT="67754" marB="77433"/>
                </a:tc>
                <a:tc>
                  <a:txBody>
                    <a:bodyPr/>
                    <a:lstStyle/>
                    <a:p>
                      <a:pPr algn="l" fontAlgn="t"/>
                      <a:r>
                        <a:rPr lang="en" sz="2100" b="0" i="0" dirty="0">
                          <a:solidFill>
                            <a:schemeClr val="bg1"/>
                          </a:solidFill>
                          <a:effectLst/>
                          <a:latin typeface="Kaiti SC" panose="02010600040101010101" pitchFamily="2" charset="-122"/>
                          <a:ea typeface="Kaiti SC" panose="02010600040101010101" pitchFamily="2" charset="-122"/>
                        </a:rPr>
                        <a:t>fixed32, sfixed32, float</a:t>
                      </a:r>
                    </a:p>
                  </a:txBody>
                  <a:tcPr marL="77433" marR="77433" marT="67754" marB="77433"/>
                </a:tc>
                <a:extLst>
                  <a:ext uri="{0D108BD9-81ED-4DB2-BD59-A6C34878D82A}">
                    <a16:rowId xmlns:a16="http://schemas.microsoft.com/office/drawing/2014/main" val="20176871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080866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204DB0-16F5-4E4F-8BCF-F5D14300A5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字段的</a:t>
            </a:r>
            <a:r>
              <a:rPr kumimoji="1" lang="en-US" altLang="zh-CN" dirty="0"/>
              <a:t> Index</a:t>
            </a:r>
            <a:r>
              <a:rPr kumimoji="1" lang="zh-CN" altLang="en-US" dirty="0"/>
              <a:t>和类型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FFD6A9C-627C-0F49-BCBE-A947169237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Pr</a:t>
            </a:r>
            <a:r>
              <a:rPr kumimoji="1" lang="en-US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otobuf</a:t>
            </a:r>
            <a:r>
              <a:rPr kumimoji="1"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把一个字段的 </a:t>
            </a:r>
            <a:r>
              <a:rPr kumimoji="1"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index </a:t>
            </a:r>
            <a:r>
              <a:rPr kumimoji="1"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和类型放在了一起</a:t>
            </a:r>
            <a:endParaRPr kumimoji="1" lang="en" altLang="zh-CN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>
              <a:buNone/>
            </a:pPr>
            <a:r>
              <a:rPr lang="en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(</a:t>
            </a:r>
            <a:r>
              <a:rPr lang="en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field_number</a:t>
            </a:r>
            <a:r>
              <a:rPr lang="en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 &lt;&lt; 3) | </a:t>
            </a:r>
            <a:r>
              <a:rPr lang="en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wire_type</a:t>
            </a:r>
            <a:endParaRPr lang="en" altLang="zh-CN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>
              <a:buNone/>
            </a:pPr>
            <a:r>
              <a:rPr lang="en-US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eg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0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000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1000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首位为标识位，</a:t>
            </a:r>
            <a:r>
              <a:rPr lang="en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ind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ex: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1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后三位为</a:t>
            </a:r>
            <a:r>
              <a:rPr lang="en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wire_type</a:t>
            </a:r>
            <a:r>
              <a:rPr lang="en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0</a:t>
            </a:r>
            <a:br>
              <a:rPr lang="en" altLang="zh-CN" dirty="0"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-US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eg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10010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 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index: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2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wire_type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: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2</a:t>
            </a:r>
            <a:endParaRPr lang="en" altLang="zh-CN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023028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31606B-5959-1544-A5D2-8E7A0C8CD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zh-CN" dirty="0" err="1"/>
              <a:t>Varint</a:t>
            </a:r>
            <a:r>
              <a:rPr kumimoji="1" lang="zh-CN" altLang="en-US" dirty="0"/>
              <a:t> 内存存储方式</a:t>
            </a:r>
            <a:endParaRPr kumimoji="1" lang="en-US" altLang="zh-CN" dirty="0"/>
          </a:p>
        </p:txBody>
      </p:sp>
      <p:graphicFrame>
        <p:nvGraphicFramePr>
          <p:cNvPr id="7" name="内容占位符 6">
            <a:extLst>
              <a:ext uri="{FF2B5EF4-FFF2-40B4-BE49-F238E27FC236}">
                <a16:creationId xmlns:a16="http://schemas.microsoft.com/office/drawing/2014/main" id="{9949A85C-2054-6C41-8480-7826BCF51A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4707720"/>
              </p:ext>
            </p:extLst>
          </p:nvPr>
        </p:nvGraphicFramePr>
        <p:xfrm>
          <a:off x="4752718" y="1825625"/>
          <a:ext cx="6601081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609BC4EE-318C-BD4E-B065-6493BAD23FC5}"/>
              </a:ext>
            </a:extLst>
          </p:cNvPr>
          <p:cNvSpPr txBox="1"/>
          <p:nvPr/>
        </p:nvSpPr>
        <p:spPr>
          <a:xfrm>
            <a:off x="838200" y="2045239"/>
            <a:ext cx="368402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kumimoji="1" lang="en-US" altLang="zh-CN" sz="2800" dirty="0" err="1">
                <a:latin typeface="Kaiti SC" panose="02010600040101010101" pitchFamily="2" charset="-122"/>
                <a:ea typeface="Kaiti SC" panose="02010600040101010101" pitchFamily="2" charset="-122"/>
              </a:rPr>
              <a:t>Varint</a:t>
            </a: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数据类型，</a:t>
            </a:r>
            <a:endParaRPr kumimoji="1" lang="en-US" altLang="zh-CN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>
              <a:spcAft>
                <a:spcPts val="600"/>
              </a:spcAft>
            </a:pP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最高位</a:t>
            </a:r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(</a:t>
            </a:r>
            <a:r>
              <a:rPr kumimoji="1" lang="en-US" altLang="zh-CN" sz="2800" dirty="0" err="1">
                <a:latin typeface="Kaiti SC" panose="02010600040101010101" pitchFamily="2" charset="-122"/>
                <a:ea typeface="Kaiti SC" panose="02010600040101010101" pitchFamily="2" charset="-122"/>
              </a:rPr>
              <a:t>msb</a:t>
            </a:r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)</a:t>
            </a: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标志位</a:t>
            </a:r>
            <a:endParaRPr kumimoji="1" lang="en-US" altLang="zh-CN" sz="28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>
              <a:spcAft>
                <a:spcPts val="600"/>
              </a:spcAft>
            </a:pPr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1</a:t>
            </a: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说明后面还有</a:t>
            </a:r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byte</a:t>
            </a:r>
          </a:p>
          <a:p>
            <a:pPr>
              <a:spcAft>
                <a:spcPts val="600"/>
              </a:spcAft>
            </a:pPr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0</a:t>
            </a: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说明后面没有</a:t>
            </a:r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byte</a:t>
            </a:r>
          </a:p>
          <a:p>
            <a:pPr>
              <a:spcAft>
                <a:spcPts val="600"/>
              </a:spcAft>
            </a:pPr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7</a:t>
            </a: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个</a:t>
            </a:r>
            <a:r>
              <a:rPr kumimoji="1" lang="en-US" altLang="zh-CN" sz="2800" dirty="0">
                <a:latin typeface="Kaiti SC" panose="02010600040101010101" pitchFamily="2" charset="-122"/>
                <a:ea typeface="Kaiti SC" panose="02010600040101010101" pitchFamily="2" charset="-122"/>
              </a:rPr>
              <a:t>Bit</a:t>
            </a:r>
            <a:r>
              <a:rPr kumimoji="1" lang="zh-CN" altLang="en-US" sz="2800" dirty="0">
                <a:latin typeface="Kaiti SC" panose="02010600040101010101" pitchFamily="2" charset="-122"/>
                <a:ea typeface="Kaiti SC" panose="02010600040101010101" pitchFamily="2" charset="-122"/>
              </a:rPr>
              <a:t>位存储数值</a:t>
            </a:r>
          </a:p>
        </p:txBody>
      </p:sp>
    </p:spTree>
    <p:extLst>
      <p:ext uri="{BB962C8B-B14F-4D97-AF65-F5344CB8AC3E}">
        <p14:creationId xmlns:p14="http://schemas.microsoft.com/office/powerpoint/2010/main" val="9544409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5297D6-73E5-9449-82A8-7481C045AC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2628" y="365125"/>
            <a:ext cx="6651171" cy="1325563"/>
          </a:xfrm>
        </p:spPr>
        <p:txBody>
          <a:bodyPr>
            <a:normAutofit/>
          </a:bodyPr>
          <a:lstStyle/>
          <a:p>
            <a:r>
              <a:rPr lang="en" altLang="zh-CN" dirty="0"/>
              <a:t>Length-delimited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0C4BB2-F4D8-3645-BDF3-F91AEAF914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83480" y="1825625"/>
            <a:ext cx="6487886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dirty="0"/>
              <a:t>字符串内存的表现形式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 err="1"/>
              <a:t>protobuf</a:t>
            </a:r>
            <a:r>
              <a:rPr kumimoji="1" lang="zh-CN" altLang="en-US" dirty="0"/>
              <a:t>一个汉字占</a:t>
            </a:r>
            <a:r>
              <a:rPr kumimoji="1" lang="en-US" altLang="zh-CN" dirty="0"/>
              <a:t>3</a:t>
            </a:r>
            <a:r>
              <a:rPr kumimoji="1" lang="zh-CN" altLang="en-US" dirty="0"/>
              <a:t>个</a:t>
            </a:r>
            <a:r>
              <a:rPr kumimoji="1" lang="en-US" altLang="zh-CN" dirty="0"/>
              <a:t>byte</a:t>
            </a:r>
          </a:p>
          <a:p>
            <a:pPr marL="0" indent="0">
              <a:buNone/>
            </a:pPr>
            <a:r>
              <a:rPr kumimoji="1" lang="en" altLang="zh-CN" dirty="0"/>
              <a:t>“</a:t>
            </a:r>
            <a:r>
              <a:rPr kumimoji="1" lang="zh-CN" altLang="en-US" dirty="0"/>
              <a:t>孙悟空</a:t>
            </a:r>
            <a:r>
              <a:rPr kumimoji="1" lang="en-US" altLang="zh-CN" dirty="0"/>
              <a:t>”</a:t>
            </a:r>
            <a:r>
              <a:rPr kumimoji="1" lang="zh-CN" altLang="en-US" dirty="0"/>
              <a:t>内存的数据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en-US" altLang="zh-CN" dirty="0"/>
              <a:t>11100101 10101101 10011001 11100110 10000010 10011111 11100111 10101001 10111010</a:t>
            </a:r>
          </a:p>
          <a:p>
            <a:pPr marL="0" indent="0">
              <a:buNone/>
            </a:pPr>
            <a:r>
              <a:rPr kumimoji="1" lang="en" altLang="zh-CN" dirty="0"/>
              <a:t>“</a:t>
            </a:r>
            <a:r>
              <a:rPr kumimoji="1" lang="zh-CN" altLang="en-US" dirty="0"/>
              <a:t>孙悟空</a:t>
            </a:r>
            <a:r>
              <a:rPr kumimoji="1" lang="en-US" altLang="zh-CN" dirty="0"/>
              <a:t>”</a:t>
            </a:r>
            <a:r>
              <a:rPr kumimoji="1" lang="zh-CN" altLang="en-US" dirty="0"/>
              <a:t>前面的一个</a:t>
            </a:r>
            <a:r>
              <a:rPr kumimoji="1" lang="en-US" altLang="zh-CN" dirty="0"/>
              <a:t>byte</a:t>
            </a:r>
            <a:r>
              <a:rPr kumimoji="1" lang="zh-CN" altLang="en-US" dirty="0"/>
              <a:t>：</a:t>
            </a:r>
            <a:r>
              <a:rPr kumimoji="1" lang="en-US" altLang="zh-CN" dirty="0"/>
              <a:t>1001</a:t>
            </a:r>
          </a:p>
          <a:p>
            <a:pPr marL="0" indent="0">
              <a:buNone/>
            </a:pPr>
            <a:r>
              <a:rPr kumimoji="1" lang="zh-CN" altLang="en-US" dirty="0"/>
              <a:t> 这个数值有什么意义？</a:t>
            </a:r>
            <a:endParaRPr kumimoji="1"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36EDBF-BCDC-4AEA-9A8F-6D1AD202A7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168" r="31556" b="-1"/>
          <a:stretch/>
        </p:blipFill>
        <p:spPr>
          <a:xfrm>
            <a:off x="20" y="10"/>
            <a:ext cx="4343380" cy="685799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312364BD-A531-AA44-8F75-7F06E011EED2}"/>
              </a:ext>
            </a:extLst>
          </p:cNvPr>
          <p:cNvSpPr txBox="1"/>
          <p:nvPr/>
        </p:nvSpPr>
        <p:spPr>
          <a:xfrm>
            <a:off x="8668987" y="5272644"/>
            <a:ext cx="23988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b="1" dirty="0">
                <a:latin typeface="Kaiti SC" panose="02010600040101010101" pitchFamily="2" charset="-122"/>
                <a:ea typeface="Kaiti SC" panose="02010600040101010101" pitchFamily="2" charset="-122"/>
              </a:rPr>
              <a:t>字符串的长度</a:t>
            </a:r>
          </a:p>
        </p:txBody>
      </p:sp>
    </p:spTree>
    <p:extLst>
      <p:ext uri="{BB962C8B-B14F-4D97-AF65-F5344CB8AC3E}">
        <p14:creationId xmlns:p14="http://schemas.microsoft.com/office/powerpoint/2010/main" val="1830112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AA7F66-2836-AC4A-8242-6F4C1EFA3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7313" y="687388"/>
            <a:ext cx="6290687" cy="5483225"/>
          </a:xfrm>
          <a:effectLst/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kumimoji="1" lang="zh-CN" altLang="en-US" sz="7200" spc="-300" dirty="0">
                <a:solidFill>
                  <a:schemeClr val="tx1">
                    <a:lumMod val="95000"/>
                  </a:schemeClr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代码演示</a:t>
            </a:r>
          </a:p>
        </p:txBody>
      </p:sp>
    </p:spTree>
    <p:extLst>
      <p:ext uri="{BB962C8B-B14F-4D97-AF65-F5344CB8AC3E}">
        <p14:creationId xmlns:p14="http://schemas.microsoft.com/office/powerpoint/2010/main" val="11045289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BDD18A-9134-1840-AF48-84278E88A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调用方式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5769C9-C862-D046-9D2C-91C4E041D0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 err="1"/>
              <a:t>Grpc</a:t>
            </a:r>
            <a:r>
              <a:rPr kumimoji="1" lang="zh-CN" altLang="en-US" dirty="0"/>
              <a:t> 目前有四种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一</a:t>
            </a:r>
            <a:r>
              <a:rPr kumimoji="1" lang="en-US" altLang="zh-CN" dirty="0"/>
              <a:t>.</a:t>
            </a:r>
            <a:r>
              <a:rPr kumimoji="1" lang="zh-CN" altLang="en-US" dirty="0"/>
              <a:t> </a:t>
            </a:r>
            <a:r>
              <a:rPr lang="en" altLang="zh-CN" b="1" dirty="0"/>
              <a:t>Unary RPC</a:t>
            </a:r>
            <a:r>
              <a:rPr lang="zh-CN" altLang="en" b="1" dirty="0"/>
              <a:t>：</a:t>
            </a:r>
            <a:r>
              <a:rPr lang="zh-CN" altLang="en-US" b="1" dirty="0"/>
              <a:t>一元 </a:t>
            </a:r>
            <a:r>
              <a:rPr lang="en" altLang="zh-CN" b="1" dirty="0"/>
              <a:t>RPC</a:t>
            </a:r>
            <a:r>
              <a:rPr lang="zh-CN" altLang="en-US" b="1" dirty="0"/>
              <a:t>，</a:t>
            </a:r>
            <a:r>
              <a:rPr lang="zh-CN" altLang="en-US" dirty="0"/>
              <a:t>发送 </a:t>
            </a:r>
            <a:r>
              <a:rPr lang="en" altLang="zh-CN" dirty="0"/>
              <a:t>RPC </a:t>
            </a:r>
            <a:r>
              <a:rPr lang="zh-CN" altLang="en-US" dirty="0"/>
              <a:t>请求，等待同步响应，得到回调后返回响应结果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二</a:t>
            </a:r>
            <a:r>
              <a:rPr kumimoji="1" lang="en-US" altLang="zh-CN" dirty="0"/>
              <a:t>.</a:t>
            </a:r>
            <a:r>
              <a:rPr lang="en" altLang="zh-CN" b="1" dirty="0"/>
              <a:t> Server-side streaming RPC</a:t>
            </a:r>
            <a:r>
              <a:rPr lang="zh-CN" altLang="en" b="1" dirty="0"/>
              <a:t>：</a:t>
            </a:r>
            <a:r>
              <a:rPr lang="zh-CN" altLang="en-US" b="1" dirty="0"/>
              <a:t>服务端流式 </a:t>
            </a:r>
            <a:r>
              <a:rPr lang="en" altLang="zh-CN" b="1" dirty="0"/>
              <a:t>RPC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三</a:t>
            </a:r>
            <a:r>
              <a:rPr kumimoji="1" lang="en-US" altLang="zh-CN" dirty="0"/>
              <a:t>.</a:t>
            </a:r>
            <a:r>
              <a:rPr kumimoji="1" lang="zh-CN" altLang="en-US" dirty="0"/>
              <a:t> </a:t>
            </a:r>
            <a:r>
              <a:rPr lang="en" altLang="zh-CN" b="1" dirty="0"/>
              <a:t>Client-side streaming RPC</a:t>
            </a:r>
            <a:r>
              <a:rPr lang="zh-CN" altLang="en" b="1" dirty="0"/>
              <a:t>：</a:t>
            </a:r>
            <a:r>
              <a:rPr lang="zh-CN" altLang="en-US" b="1" dirty="0"/>
              <a:t>客户端流式 </a:t>
            </a:r>
            <a:r>
              <a:rPr lang="en" altLang="zh-CN" b="1" dirty="0"/>
              <a:t>RPC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四</a:t>
            </a:r>
            <a:r>
              <a:rPr kumimoji="1" lang="en-US" altLang="zh-CN" dirty="0"/>
              <a:t>.</a:t>
            </a:r>
            <a:r>
              <a:rPr lang="en" altLang="zh-CN" b="1" dirty="0"/>
              <a:t> Bidirectional streaming RPC</a:t>
            </a:r>
            <a:r>
              <a:rPr lang="zh-CN" altLang="en" b="1" dirty="0"/>
              <a:t>：</a:t>
            </a:r>
            <a:r>
              <a:rPr lang="zh-CN" altLang="en-US" b="1" dirty="0"/>
              <a:t>双向流式 </a:t>
            </a:r>
            <a:r>
              <a:rPr lang="en" altLang="zh-CN" b="1" dirty="0"/>
              <a:t>RPC</a:t>
            </a:r>
          </a:p>
          <a:p>
            <a:pPr marL="0" indent="0">
              <a:buNone/>
            </a:pPr>
            <a:r>
              <a:rPr lang="zh-CN" altLang="en-US" b="1" dirty="0"/>
              <a:t>需要注意一点：只能是客户端发起请求，目前</a:t>
            </a:r>
            <a:r>
              <a:rPr lang="en-US" altLang="zh-CN" b="1" dirty="0" err="1"/>
              <a:t>grpc</a:t>
            </a:r>
            <a:r>
              <a:rPr lang="en-US" altLang="zh-CN" b="1" dirty="0"/>
              <a:t> </a:t>
            </a:r>
            <a:r>
              <a:rPr lang="zh-CN" altLang="en-US" b="1" dirty="0"/>
              <a:t>没有推送功能。</a:t>
            </a:r>
            <a:endParaRPr lang="en" altLang="zh-CN" b="1" dirty="0"/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03496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C19CBE-B3EC-7544-8BAF-EC5C767FE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45932"/>
            <a:ext cx="10515600" cy="959586"/>
          </a:xfrm>
        </p:spPr>
        <p:txBody>
          <a:bodyPr vert="horz" wrap="none" lIns="91440" tIns="45720" rIns="91440" bIns="45720" rtlCol="0" anchor="t">
            <a:normAutofit/>
          </a:bodyPr>
          <a:lstStyle/>
          <a:p>
            <a:pPr algn="r"/>
            <a:r>
              <a:rPr kumimoji="1" lang="en-US" altLang="zh-CN" sz="4000" spc="-300" dirty="0">
                <a:solidFill>
                  <a:schemeClr val="bg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Unary request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868230-5770-D847-992E-2D62CD139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9799" y="4533089"/>
            <a:ext cx="9144000" cy="612843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r">
              <a:buNone/>
            </a:pPr>
            <a:r>
              <a:rPr kumimoji="1" lang="zh-CN" altLang="en-US" sz="2000" dirty="0">
                <a:solidFill>
                  <a:schemeClr val="bg1"/>
                </a:solidFill>
                <a:latin typeface="+mj-lt"/>
              </a:rPr>
              <a:t>一个访问一个返回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178D449-ABC7-9D46-8A19-0F6EADA385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643464"/>
            <a:ext cx="6440884" cy="388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1528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C19CBE-B3EC-7544-8BAF-EC5C767FE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45932"/>
            <a:ext cx="10515600" cy="959586"/>
          </a:xfrm>
        </p:spPr>
        <p:txBody>
          <a:bodyPr vert="horz" wrap="none" lIns="91440" tIns="45720" rIns="91440" bIns="45720" rtlCol="0" anchor="t">
            <a:normAutofit/>
          </a:bodyPr>
          <a:lstStyle/>
          <a:p>
            <a:pPr algn="r"/>
            <a:r>
              <a:rPr lang="en-US" altLang="zh-CN" sz="4000" spc="-300" dirty="0">
                <a:solidFill>
                  <a:schemeClr val="bg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Server-side streaming </a:t>
            </a:r>
            <a:r>
              <a:rPr lang="zh-CN" altLang="en-US" sz="4000" spc="-300" dirty="0">
                <a:solidFill>
                  <a:schemeClr val="bg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服务端流</a:t>
            </a:r>
            <a:endParaRPr kumimoji="1" lang="en-US" altLang="zh-CN" sz="4000" spc="-300" dirty="0">
              <a:solidFill>
                <a:schemeClr val="bg1"/>
              </a:solidFill>
              <a:effectLst>
                <a:outerShdw blurRad="469900" dist="342900" dir="5400000" sy="-20000" rotWithShape="0">
                  <a:prstClr val="black">
                    <a:alpha val="66000"/>
                  </a:prstClr>
                </a:outerShdw>
              </a:effectLst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868230-5770-D847-992E-2D62CD139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9799" y="4533089"/>
            <a:ext cx="9144000" cy="612843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r">
              <a:buNone/>
            </a:pPr>
            <a:r>
              <a:rPr kumimoji="1" lang="zh-CN" altLang="en-US" sz="2000" dirty="0">
                <a:solidFill>
                  <a:schemeClr val="bg1"/>
                </a:solidFill>
                <a:latin typeface="+mj-lt"/>
              </a:rPr>
              <a:t>一个访问多次返回</a:t>
            </a:r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C61FD6E5-6C96-1B40-986D-301BB0C03D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643464"/>
            <a:ext cx="6300000" cy="3906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2316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C19CBE-B3EC-7544-8BAF-EC5C767FE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45932"/>
            <a:ext cx="10515600" cy="959586"/>
          </a:xfrm>
        </p:spPr>
        <p:txBody>
          <a:bodyPr vert="horz" wrap="none" lIns="91440" tIns="45720" rIns="91440" bIns="45720" rtlCol="0" anchor="t">
            <a:normAutofit/>
          </a:bodyPr>
          <a:lstStyle/>
          <a:p>
            <a:pPr algn="r"/>
            <a:r>
              <a:rPr lang="en-US" altLang="zh-CN" sz="4000" spc="-300" dirty="0">
                <a:solidFill>
                  <a:schemeClr val="bg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Client-side streaming </a:t>
            </a:r>
            <a:r>
              <a:rPr lang="zh-CN" altLang="en-US" sz="4000" spc="-300" dirty="0">
                <a:solidFill>
                  <a:schemeClr val="bg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客户端流式</a:t>
            </a:r>
            <a:endParaRPr kumimoji="1" lang="en-US" altLang="zh-CN" sz="4000" spc="-300" dirty="0">
              <a:solidFill>
                <a:schemeClr val="bg1"/>
              </a:solidFill>
              <a:effectLst>
                <a:outerShdw blurRad="469900" dist="342900" dir="5400000" sy="-20000" rotWithShape="0">
                  <a:prstClr val="black">
                    <a:alpha val="66000"/>
                  </a:prstClr>
                </a:outerShdw>
              </a:effectLst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868230-5770-D847-992E-2D62CD139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9799" y="4533089"/>
            <a:ext cx="9144000" cy="612843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r">
              <a:buNone/>
            </a:pPr>
            <a:r>
              <a:rPr kumimoji="1" lang="zh-CN" altLang="en-US" sz="2000" dirty="0">
                <a:solidFill>
                  <a:schemeClr val="bg1"/>
                </a:solidFill>
                <a:latin typeface="+mj-lt"/>
              </a:rPr>
              <a:t>客户端多次推送数据给服务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1BD03EFC-DBA0-D246-B7CE-93AAC9D724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643464"/>
            <a:ext cx="7123168" cy="388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796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3C9892-FE85-F148-8D0F-8412F5C0F7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跨语言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093DE8B-9A49-FE4D-9A8B-B0DB9D9901EB}"/>
              </a:ext>
            </a:extLst>
          </p:cNvPr>
          <p:cNvSpPr/>
          <p:nvPr/>
        </p:nvSpPr>
        <p:spPr>
          <a:xfrm>
            <a:off x="7867234" y="3339860"/>
            <a:ext cx="3101008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zh-CN" sz="6600" b="1" dirty="0">
                <a:solidFill>
                  <a:srgbClr val="D64235"/>
                </a:solidFill>
                <a:latin typeface="+mj-ea"/>
                <a:ea typeface="+mj-ea"/>
              </a:rPr>
              <a:t>C++ </a:t>
            </a:r>
            <a:endParaRPr lang="en" altLang="zh-CN" sz="6600" b="1" dirty="0">
              <a:effectLst/>
              <a:latin typeface="+mj-ea"/>
              <a:ea typeface="+mj-ea"/>
            </a:endParaRPr>
          </a:p>
        </p:txBody>
      </p:sp>
      <p:pic>
        <p:nvPicPr>
          <p:cNvPr id="3073" name="Picture 1" descr="page7image52965632">
            <a:extLst>
              <a:ext uri="{FF2B5EF4-FFF2-40B4-BE49-F238E27FC236}">
                <a16:creationId xmlns:a16="http://schemas.microsoft.com/office/drawing/2014/main" id="{DBEF1BAF-7742-4749-8C1E-77FD258DE6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181" y="2170256"/>
            <a:ext cx="3073400" cy="914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page7image52956224">
            <a:extLst>
              <a:ext uri="{FF2B5EF4-FFF2-40B4-BE49-F238E27FC236}">
                <a16:creationId xmlns:a16="http://schemas.microsoft.com/office/drawing/2014/main" id="{B95541FB-7101-8346-94BB-E4FD0CA554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5652" y="4323818"/>
            <a:ext cx="1041400" cy="1917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page7image52956336">
            <a:extLst>
              <a:ext uri="{FF2B5EF4-FFF2-40B4-BE49-F238E27FC236}">
                <a16:creationId xmlns:a16="http://schemas.microsoft.com/office/drawing/2014/main" id="{A206B8D4-5D5D-E848-984C-D06F687E1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5474" y="4478625"/>
            <a:ext cx="4895176" cy="1762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page7image52956448">
            <a:extLst>
              <a:ext uri="{FF2B5EF4-FFF2-40B4-BE49-F238E27FC236}">
                <a16:creationId xmlns:a16="http://schemas.microsoft.com/office/drawing/2014/main" id="{A0F1DF32-1192-B441-A6E9-7FD2E08FAF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88996" y="1554307"/>
            <a:ext cx="1168400" cy="116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page7image52956560">
            <a:extLst>
              <a:ext uri="{FF2B5EF4-FFF2-40B4-BE49-F238E27FC236}">
                <a16:creationId xmlns:a16="http://schemas.microsoft.com/office/drawing/2014/main" id="{E85F9FB9-6274-D240-9323-949E685C38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8974" y="324275"/>
            <a:ext cx="2476500" cy="130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page7image52957120">
            <a:extLst>
              <a:ext uri="{FF2B5EF4-FFF2-40B4-BE49-F238E27FC236}">
                <a16:creationId xmlns:a16="http://schemas.microsoft.com/office/drawing/2014/main" id="{F12EE487-193E-5D44-A946-B800ED088F8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8274" y="4876268"/>
            <a:ext cx="2997200" cy="81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9" name="Picture 7" descr="page7image52957232">
            <a:extLst>
              <a:ext uri="{FF2B5EF4-FFF2-40B4-BE49-F238E27FC236}">
                <a16:creationId xmlns:a16="http://schemas.microsoft.com/office/drawing/2014/main" id="{D42935C8-11B6-6F44-BEB1-C84EA722F3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58183" y="1242588"/>
            <a:ext cx="1422400" cy="977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Rust (programming language) - Wikipedia">
            <a:extLst>
              <a:ext uri="{FF2B5EF4-FFF2-40B4-BE49-F238E27FC236}">
                <a16:creationId xmlns:a16="http://schemas.microsoft.com/office/drawing/2014/main" id="{FCD6E5B3-6003-2942-B942-CCC22C1D10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8974" y="2586325"/>
            <a:ext cx="1737493" cy="1737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71440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C19CBE-B3EC-7544-8BAF-EC5C767FEE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45932"/>
            <a:ext cx="10515600" cy="959586"/>
          </a:xfrm>
        </p:spPr>
        <p:txBody>
          <a:bodyPr vert="horz" wrap="none" lIns="91440" tIns="45720" rIns="91440" bIns="45720" rtlCol="0" anchor="t">
            <a:normAutofit/>
          </a:bodyPr>
          <a:lstStyle/>
          <a:p>
            <a:pPr algn="r"/>
            <a:r>
              <a:rPr lang="en-US" altLang="zh-CN" sz="4000" spc="-300" dirty="0">
                <a:solidFill>
                  <a:schemeClr val="bg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Bidirectional streaming </a:t>
            </a:r>
            <a:r>
              <a:rPr lang="zh-CN" altLang="en-US" sz="4000" spc="-300" dirty="0">
                <a:solidFill>
                  <a:schemeClr val="bg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双向流</a:t>
            </a:r>
            <a:endParaRPr kumimoji="1" lang="en-US" altLang="zh-CN" sz="4000" spc="-300" dirty="0">
              <a:solidFill>
                <a:schemeClr val="bg1"/>
              </a:solidFill>
              <a:effectLst>
                <a:outerShdw blurRad="469900" dist="342900" dir="5400000" sy="-20000" rotWithShape="0">
                  <a:prstClr val="black">
                    <a:alpha val="66000"/>
                  </a:prstClr>
                </a:outerShdw>
              </a:effectLst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7868230-5770-D847-992E-2D62CD139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9799" y="4533089"/>
            <a:ext cx="9144000" cy="612843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r">
              <a:buNone/>
            </a:pPr>
            <a:r>
              <a:rPr kumimoji="1" lang="zh-CN" altLang="en-US" sz="2000" dirty="0">
                <a:solidFill>
                  <a:schemeClr val="bg1"/>
                </a:solidFill>
                <a:latin typeface="+mj-lt"/>
              </a:rPr>
              <a:t>双向流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935341E-68DF-DA45-8634-612C8FC8E2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643464"/>
            <a:ext cx="7146322" cy="388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9173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F89DE6-D814-E247-B00D-5E72C74AE1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Grpc</a:t>
            </a:r>
            <a:r>
              <a:rPr kumimoji="1" lang="zh-CN" altLang="en-US" dirty="0"/>
              <a:t> 方法调用流程</a:t>
            </a:r>
          </a:p>
        </p:txBody>
      </p:sp>
      <p:sp>
        <p:nvSpPr>
          <p:cNvPr id="4" name="内容占位符 22">
            <a:extLst>
              <a:ext uri="{FF2B5EF4-FFF2-40B4-BE49-F238E27FC236}">
                <a16:creationId xmlns:a16="http://schemas.microsoft.com/office/drawing/2014/main" id="{B5824632-9463-A54E-88D2-B406072BD0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我们在编写客户端代码时，能非常方便的调用服务端的代码</a:t>
            </a:r>
            <a:endParaRPr lang="en-US" altLang="zh-CN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>
              <a:buNone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rev,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err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:=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client.StudentByID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(</a:t>
            </a:r>
            <a:r>
              <a:rPr lang="en-US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ctx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,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req)</a:t>
            </a:r>
          </a:p>
          <a:p>
            <a:pPr marL="0" indent="0">
              <a:buNone/>
            </a:pP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在通信过程中，是如何正确的访问服务端的方法的？</a:t>
            </a:r>
            <a:endParaRPr lang="en-US" altLang="zh-CN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>
              <a:buNone/>
            </a:pPr>
            <a:r>
              <a:rPr lang="en-US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protoc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 为我们做的工作不只是把 </a:t>
            </a:r>
            <a:r>
              <a:rPr lang="en-US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message </a:t>
            </a:r>
            <a:r>
              <a:rPr lang="zh-CN" altLang="en-US" dirty="0">
                <a:latin typeface="Kaiti SC" panose="02010600040101010101" pitchFamily="2" charset="-122"/>
                <a:ea typeface="Kaiti SC" panose="02010600040101010101" pitchFamily="2" charset="-122"/>
              </a:rPr>
              <a:t>转换成相应语言的数据结构，而且把路由信息也生成了，直接看代码来讲解。</a:t>
            </a:r>
            <a:endParaRPr lang="en-US" altLang="zh-CN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>
              <a:buNone/>
            </a:pPr>
            <a:r>
              <a:rPr lang="en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scheme:    "http"</a:t>
            </a:r>
          </a:p>
          <a:p>
            <a:pPr marL="0" indent="0">
              <a:buNone/>
            </a:pPr>
            <a:r>
              <a:rPr lang="en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method:    "/</a:t>
            </a:r>
            <a:r>
              <a:rPr lang="en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api.StudentSrv</a:t>
            </a:r>
            <a:r>
              <a:rPr lang="en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/</a:t>
            </a:r>
            <a:r>
              <a:rPr lang="en-US" altLang="zh-CN" dirty="0" err="1">
                <a:latin typeface="Kaiti SC" panose="02010600040101010101" pitchFamily="2" charset="-122"/>
                <a:ea typeface="Kaiti SC" panose="02010600040101010101" pitchFamily="2" charset="-122"/>
              </a:rPr>
              <a:t>StudentByID</a:t>
            </a:r>
            <a:r>
              <a:rPr lang="en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"</a:t>
            </a:r>
          </a:p>
          <a:p>
            <a:pPr marL="0" indent="0">
              <a:buNone/>
            </a:pPr>
            <a:r>
              <a:rPr lang="en" altLang="zh-CN" dirty="0">
                <a:latin typeface="Kaiti SC" panose="02010600040101010101" pitchFamily="2" charset="-122"/>
                <a:ea typeface="Kaiti SC" panose="02010600040101010101" pitchFamily="2" charset="-122"/>
              </a:rPr>
              <a:t>host:      "localhost:10001"</a:t>
            </a:r>
          </a:p>
          <a:p>
            <a:pPr marL="0" indent="0">
              <a:buNone/>
            </a:pPr>
            <a:endParaRPr lang="en" altLang="zh-CN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>
              <a:buNone/>
            </a:pPr>
            <a:endParaRPr lang="zh-CN" altLang="en-US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065853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6D8CE3-FB8D-B349-A82B-8308630A9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4464028"/>
            <a:ext cx="10515600" cy="1641490"/>
          </a:xfrm>
        </p:spPr>
        <p:txBody>
          <a:bodyPr vert="horz" wrap="square" lIns="91440" tIns="45720" rIns="91440" bIns="45720" rtlCol="0" anchor="t">
            <a:normAutofit/>
          </a:bodyPr>
          <a:lstStyle/>
          <a:p>
            <a:pPr algn="r"/>
            <a:r>
              <a:rPr kumimoji="1" lang="en-US" altLang="zh-CN" sz="9600" spc="-300" dirty="0">
                <a:solidFill>
                  <a:schemeClr val="bg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Interceptor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8DF429-627F-CD46-9530-86A1B5735F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9799" y="3694375"/>
            <a:ext cx="9144000" cy="754025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0" indent="0" algn="r">
              <a:buNone/>
            </a:pPr>
            <a:r>
              <a:rPr lang="en-US" altLang="zh-CN" sz="2200" dirty="0" err="1">
                <a:solidFill>
                  <a:schemeClr val="bg1"/>
                </a:solidFill>
                <a:latin typeface="+mj-lt"/>
              </a:rPr>
              <a:t>grpc</a:t>
            </a:r>
            <a:r>
              <a:rPr lang="zh-CN" altLang="en-US" sz="2200" dirty="0">
                <a:solidFill>
                  <a:schemeClr val="bg1"/>
                </a:solidFill>
                <a:latin typeface="+mj-lt"/>
              </a:rPr>
              <a:t>服务端提供了</a:t>
            </a:r>
            <a:r>
              <a:rPr lang="en-US" altLang="zh-CN" sz="2200" dirty="0">
                <a:solidFill>
                  <a:schemeClr val="bg1"/>
                </a:solidFill>
                <a:latin typeface="+mj-lt"/>
              </a:rPr>
              <a:t>interceptor </a:t>
            </a:r>
            <a:r>
              <a:rPr lang="zh-CN" altLang="en-US" sz="2200" dirty="0">
                <a:solidFill>
                  <a:schemeClr val="bg1"/>
                </a:solidFill>
                <a:latin typeface="+mj-lt"/>
              </a:rPr>
              <a:t>拦截器功能，类似</a:t>
            </a:r>
            <a:r>
              <a:rPr lang="en-US" altLang="zh-CN" sz="2200" dirty="0">
                <a:solidFill>
                  <a:schemeClr val="bg1"/>
                </a:solidFill>
                <a:latin typeface="+mj-lt"/>
              </a:rPr>
              <a:t>gin </a:t>
            </a:r>
            <a:r>
              <a:rPr lang="zh-CN" altLang="en-US" sz="2200" dirty="0">
                <a:solidFill>
                  <a:schemeClr val="bg1"/>
                </a:solidFill>
                <a:latin typeface="+mj-lt"/>
              </a:rPr>
              <a:t>里的</a:t>
            </a:r>
            <a:r>
              <a:rPr lang="en-US" altLang="zh-CN" sz="2200" dirty="0">
                <a:solidFill>
                  <a:schemeClr val="bg1"/>
                </a:solidFill>
                <a:latin typeface="+mj-lt"/>
              </a:rPr>
              <a:t>middleware </a:t>
            </a:r>
            <a:r>
              <a:rPr lang="zh-CN" altLang="en-US" sz="2200" dirty="0">
                <a:solidFill>
                  <a:schemeClr val="bg1"/>
                </a:solidFill>
                <a:latin typeface="+mj-lt"/>
              </a:rPr>
              <a:t>，可以在服务端接收到请求时，对请求中的数据做一些处理后再处理具体业务。</a:t>
            </a:r>
            <a:endParaRPr kumimoji="1" lang="en-US" altLang="zh-CN" sz="2200" dirty="0">
              <a:solidFill>
                <a:schemeClr val="bg1"/>
              </a:solidFill>
              <a:latin typeface="+mj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79C5016-16E8-274D-8290-D3E00D38F8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643464"/>
            <a:ext cx="5283169" cy="28000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1422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E5938E-C6A8-134E-A9A1-2489CC4BF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r>
              <a:rPr kumimoji="1" lang="en-US" altLang="zh-CN" spc="-300" dirty="0" err="1"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gRPC</a:t>
            </a:r>
            <a:r>
              <a:rPr kumimoji="1" lang="zh-CN" altLang="en-US" spc="-300" dirty="0"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 服务发现</a:t>
            </a:r>
            <a:r>
              <a:rPr kumimoji="1" lang="en-US" altLang="zh-CN" spc="-300" dirty="0"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&amp;</a:t>
            </a:r>
            <a:r>
              <a:rPr kumimoji="1" lang="zh-CN" altLang="en-US" spc="-300" dirty="0"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负载均衡</a:t>
            </a:r>
            <a:endParaRPr kumimoji="1" lang="en-US" altLang="zh-CN" spc="-300" dirty="0">
              <a:effectLst>
                <a:outerShdw blurRad="469900" dist="342900" dir="5400000" sy="-20000" rotWithShape="0">
                  <a:prstClr val="black">
                    <a:alpha val="66000"/>
                  </a:prstClr>
                </a:outerShdw>
              </a:effectLst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C5EDFE8-307E-4EA8-9DE0-12F3457797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948069"/>
            <a:ext cx="5257799" cy="4228893"/>
          </a:xfrm>
        </p:spPr>
        <p:txBody>
          <a:bodyPr>
            <a:normAutofit/>
          </a:bodyPr>
          <a:lstStyle/>
          <a:p>
            <a:r>
              <a:rPr lang="en-US" altLang="zh-CN" dirty="0"/>
              <a:t>Proxy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，可以使用</a:t>
            </a:r>
            <a:r>
              <a:rPr lang="en-US" altLang="zh-CN" dirty="0" err="1"/>
              <a:t>nginx</a:t>
            </a:r>
            <a:r>
              <a:rPr lang="zh-CN" altLang="en-US" dirty="0"/>
              <a:t>或者</a:t>
            </a:r>
            <a:r>
              <a:rPr lang="en-US" altLang="zh-CN" dirty="0" err="1"/>
              <a:t>traefik</a:t>
            </a:r>
            <a:r>
              <a:rPr lang="zh-CN" altLang="en-US" dirty="0"/>
              <a:t>等代理软件来实现。</a:t>
            </a:r>
            <a:endParaRPr lang="en-US" altLang="zh-CN" dirty="0"/>
          </a:p>
          <a:p>
            <a:r>
              <a:rPr lang="en-US" altLang="zh-CN" dirty="0"/>
              <a:t>Client</a:t>
            </a:r>
            <a:r>
              <a:rPr lang="zh-CN" altLang="en-US" dirty="0"/>
              <a:t> </a:t>
            </a:r>
            <a:r>
              <a:rPr lang="en-US" altLang="zh-CN" dirty="0"/>
              <a:t>Model</a:t>
            </a:r>
            <a:r>
              <a:rPr lang="zh-CN" altLang="en-US" dirty="0"/>
              <a:t>，客户端自己实现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44DBB09-68F7-2848-82BA-69E945C1646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0"/>
          <a:stretch/>
        </p:blipFill>
        <p:spPr>
          <a:xfrm>
            <a:off x="1131172" y="2268111"/>
            <a:ext cx="4187222" cy="3256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6201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D80A137-2851-AD48-9BAF-F883D73B2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145932"/>
            <a:ext cx="10515600" cy="959586"/>
          </a:xfrm>
        </p:spPr>
        <p:txBody>
          <a:bodyPr vert="horz" wrap="none" lIns="91440" tIns="45720" rIns="91440" bIns="45720" rtlCol="0" anchor="t">
            <a:normAutofit/>
          </a:bodyPr>
          <a:lstStyle/>
          <a:p>
            <a:pPr algn="r"/>
            <a:r>
              <a:rPr lang="en-US" altLang="zh-CN" sz="400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Client Model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0E29DDE8-0F93-A946-9164-2274C8B069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3553" r="2" b="2"/>
          <a:stretch/>
        </p:blipFill>
        <p:spPr>
          <a:xfrm>
            <a:off x="838201" y="643464"/>
            <a:ext cx="7075291" cy="388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53113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1323C6C-767B-DE47-85EB-D854EFAE9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Etcd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7B946A-8C37-1641-9F39-8DF8CF1B4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" altLang="zh-CN" dirty="0" err="1"/>
              <a:t>etcd</a:t>
            </a:r>
            <a:r>
              <a:rPr lang="zh-CN" altLang="en-US" dirty="0"/>
              <a:t>是一个高可用的键值分布式存储系统，主要用于共享配置和服务发现</a:t>
            </a:r>
            <a:endParaRPr lang="en-US" altLang="zh-CN" dirty="0"/>
          </a:p>
          <a:p>
            <a:r>
              <a:rPr lang="zh-CN" altLang="en-US" dirty="0"/>
              <a:t>服务注册：主要思路是创建一个</a:t>
            </a:r>
            <a:r>
              <a:rPr lang="en" altLang="zh-CN" dirty="0"/>
              <a:t>lease</a:t>
            </a:r>
            <a:r>
              <a:rPr lang="zh-CN" altLang="en-US" dirty="0"/>
              <a:t>租约，</a:t>
            </a:r>
            <a:r>
              <a:rPr lang="en" altLang="zh-CN" dirty="0"/>
              <a:t>put</a:t>
            </a:r>
            <a:r>
              <a:rPr lang="zh-CN" altLang="en-US" dirty="0"/>
              <a:t>一个前缀的</a:t>
            </a:r>
            <a:r>
              <a:rPr lang="en" altLang="zh-CN" dirty="0"/>
              <a:t>Key(</a:t>
            </a:r>
            <a:r>
              <a:rPr lang="zh-CN" altLang="en-US" dirty="0"/>
              <a:t>方便服务发现时根据前缀取</a:t>
            </a:r>
            <a:r>
              <a:rPr lang="en" altLang="zh-CN" dirty="0"/>
              <a:t>key</a:t>
            </a:r>
            <a:r>
              <a:rPr lang="zh-CN" altLang="en-US" dirty="0"/>
              <a:t>对应的值</a:t>
            </a:r>
            <a:r>
              <a:rPr lang="en-US" altLang="zh-CN" dirty="0"/>
              <a:t>)</a:t>
            </a:r>
            <a:r>
              <a:rPr lang="zh-CN" altLang="en-US" dirty="0"/>
              <a:t>；然后通过</a:t>
            </a:r>
            <a:r>
              <a:rPr lang="en" altLang="zh-CN" dirty="0" err="1"/>
              <a:t>keepAlive</a:t>
            </a:r>
            <a:r>
              <a:rPr lang="zh-CN" altLang="en-US" dirty="0"/>
              <a:t>续约，并监听</a:t>
            </a:r>
            <a:r>
              <a:rPr lang="en" altLang="zh-CN" dirty="0" err="1"/>
              <a:t>keepAlive</a:t>
            </a:r>
            <a:r>
              <a:rPr lang="zh-CN" altLang="en-US" dirty="0"/>
              <a:t>通道保持在线，如果不监听，</a:t>
            </a:r>
            <a:r>
              <a:rPr lang="en" altLang="zh-CN" dirty="0" err="1"/>
              <a:t>etcd</a:t>
            </a:r>
            <a:r>
              <a:rPr lang="zh-CN" altLang="en-US" dirty="0"/>
              <a:t>会删除这个租约上的</a:t>
            </a:r>
            <a:r>
              <a:rPr lang="en" altLang="zh-CN" dirty="0"/>
              <a:t>key</a:t>
            </a:r>
            <a:r>
              <a:rPr lang="zh-CN" altLang="en" dirty="0"/>
              <a:t>。</a:t>
            </a:r>
            <a:endParaRPr lang="en-US" altLang="zh-CN" dirty="0"/>
          </a:p>
          <a:p>
            <a:r>
              <a:rPr lang="zh-CN" altLang="en-US" dirty="0"/>
              <a:t>服务发现：通过前缀取出</a:t>
            </a:r>
            <a:r>
              <a:rPr lang="en" altLang="zh-CN" dirty="0"/>
              <a:t>key</a:t>
            </a:r>
            <a:r>
              <a:rPr lang="zh-CN" altLang="en-US" dirty="0"/>
              <a:t>对应的</a:t>
            </a:r>
            <a:r>
              <a:rPr lang="en" altLang="zh-CN" dirty="0"/>
              <a:t>values</a:t>
            </a:r>
            <a:r>
              <a:rPr lang="zh-CN" altLang="en" dirty="0"/>
              <a:t>；</a:t>
            </a:r>
            <a:r>
              <a:rPr lang="zh-CN" altLang="en-US" dirty="0"/>
              <a:t>然后启动一个监听服务监听</a:t>
            </a:r>
            <a:r>
              <a:rPr lang="en" altLang="zh-CN" dirty="0"/>
              <a:t>key</a:t>
            </a:r>
            <a:r>
              <a:rPr lang="zh-CN" altLang="en-US" dirty="0"/>
              <a:t>的变化</a:t>
            </a:r>
          </a:p>
          <a:p>
            <a:pPr marL="0" indent="0">
              <a:buNone/>
            </a:pPr>
            <a:r>
              <a:rPr lang="en" altLang="zh-CN" dirty="0">
                <a:hlinkClick r:id="rId2"/>
              </a:rPr>
              <a:t>https://etcd.io/docs/v3.2.17/dev-guide/grpc_naming/</a:t>
            </a:r>
            <a:br>
              <a:rPr lang="zh-CN" altLang="en-US" dirty="0"/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60629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AA7F66-2836-AC4A-8242-6F4C1EFA3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7313" y="687388"/>
            <a:ext cx="6290687" cy="5483225"/>
          </a:xfrm>
          <a:effectLst/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kumimoji="1" lang="zh-CN" altLang="en-US" sz="7200" spc="-300" dirty="0">
                <a:solidFill>
                  <a:schemeClr val="tx1">
                    <a:lumMod val="95000"/>
                  </a:schemeClr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代码演示</a:t>
            </a:r>
          </a:p>
        </p:txBody>
      </p:sp>
    </p:spTree>
    <p:extLst>
      <p:ext uri="{BB962C8B-B14F-4D97-AF65-F5344CB8AC3E}">
        <p14:creationId xmlns:p14="http://schemas.microsoft.com/office/powerpoint/2010/main" val="124071173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9E1519-DA0A-5F44-BEC7-57B680D8D2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辅助工具和库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0A6E53-BF76-7742-BF7B-46C4BAEFD0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" altLang="zh-CN" dirty="0">
                <a:hlinkClick r:id="rId2"/>
              </a:rPr>
              <a:t>https://github.com/uw-labs/bloomrpc</a:t>
            </a:r>
            <a:r>
              <a:rPr kumimoji="1" lang="zh-CN" altLang="en-US" dirty="0"/>
              <a:t>  图形工具</a:t>
            </a:r>
            <a:endParaRPr kumimoji="1" lang="en-US" altLang="zh-CN" dirty="0"/>
          </a:p>
          <a:p>
            <a:r>
              <a:rPr lang="en-US" altLang="zh-CN" dirty="0">
                <a:hlinkClick r:id="rId3"/>
              </a:rPr>
              <a:t>h</a:t>
            </a:r>
            <a:r>
              <a:rPr lang="en" altLang="zh-CN" dirty="0">
                <a:hlinkClick r:id="rId3"/>
              </a:rPr>
              <a:t>tt</a:t>
            </a:r>
            <a:r>
              <a:rPr lang="en-US" altLang="zh-CN" dirty="0" err="1">
                <a:hlinkClick r:id="rId3"/>
              </a:rPr>
              <a:t>ps</a:t>
            </a:r>
            <a:r>
              <a:rPr lang="en-US" altLang="zh-CN" dirty="0">
                <a:hlinkClick r:id="rId3"/>
              </a:rPr>
              <a:t>://</a:t>
            </a:r>
            <a:r>
              <a:rPr lang="en" altLang="zh-CN" dirty="0">
                <a:hlinkClick r:id="rId3"/>
              </a:rPr>
              <a:t>github.com/mwitkow/go-proto-validators</a:t>
            </a:r>
            <a:r>
              <a:rPr lang="zh-CN" altLang="en-US" dirty="0"/>
              <a:t> </a:t>
            </a:r>
            <a:r>
              <a:rPr lang="en-US" altLang="zh-CN" dirty="0"/>
              <a:t>proto </a:t>
            </a:r>
            <a:r>
              <a:rPr lang="zh-CN" altLang="en-US" dirty="0"/>
              <a:t>验证</a:t>
            </a:r>
            <a:endParaRPr lang="en-US" altLang="zh-CN" dirty="0"/>
          </a:p>
          <a:p>
            <a:r>
              <a:rPr kumimoji="1" lang="en" altLang="zh-CN" dirty="0">
                <a:hlinkClick r:id="rId4"/>
              </a:rPr>
              <a:t>https://github.com/grpc-ecosystem/go-grpc-middleware</a:t>
            </a:r>
            <a:r>
              <a:rPr kumimoji="1" lang="zh-CN" altLang="en-US" dirty="0"/>
              <a:t> </a:t>
            </a:r>
            <a:r>
              <a:rPr kumimoji="1" lang="en-US" altLang="zh-CN" dirty="0"/>
              <a:t>middleware</a:t>
            </a:r>
          </a:p>
          <a:p>
            <a:r>
              <a:rPr kumimoji="1" lang="en" altLang="zh-CN" dirty="0">
                <a:hlinkClick r:id="rId5"/>
              </a:rPr>
              <a:t>https://github.com/fullstorydev/grpcurl</a:t>
            </a:r>
            <a:r>
              <a:rPr kumimoji="1" lang="zh-CN" altLang="en-US" dirty="0"/>
              <a:t> 像 </a:t>
            </a:r>
            <a:r>
              <a:rPr kumimoji="1" lang="en-US" altLang="zh-CN" dirty="0"/>
              <a:t>curl </a:t>
            </a:r>
            <a:r>
              <a:rPr kumimoji="1" lang="zh-CN" altLang="en-US" dirty="0"/>
              <a:t>一样访问 </a:t>
            </a:r>
            <a:r>
              <a:rPr kumimoji="1" lang="en-US" altLang="zh-CN" dirty="0" err="1"/>
              <a:t>grpc</a:t>
            </a:r>
            <a:endParaRPr kumimoji="1" lang="en-US" altLang="zh-CN" dirty="0"/>
          </a:p>
          <a:p>
            <a:r>
              <a:rPr kumimoji="1" lang="en" altLang="zh-CN" dirty="0">
                <a:hlinkClick r:id="rId6"/>
              </a:rPr>
              <a:t>https://github.com/grpc-ecosystem/grpc-gateway</a:t>
            </a:r>
            <a:r>
              <a:rPr kumimoji="1" lang="zh-CN" altLang="en-US" dirty="0"/>
              <a:t> </a:t>
            </a:r>
            <a:r>
              <a:rPr kumimoji="1" lang="en-US" altLang="zh-CN" dirty="0"/>
              <a:t>gateway</a:t>
            </a:r>
          </a:p>
          <a:p>
            <a:r>
              <a:rPr kumimoji="1" lang="en" altLang="zh-CN" dirty="0">
                <a:hlinkClick r:id="rId7"/>
              </a:rPr>
              <a:t>https://github.com/grpc-ecosystem/awesome-grpc</a:t>
            </a:r>
            <a:r>
              <a:rPr kumimoji="1" lang="zh-CN" altLang="en-US" dirty="0"/>
              <a:t> </a:t>
            </a:r>
            <a:r>
              <a:rPr kumimoji="1" lang="en-US" altLang="zh-CN" dirty="0"/>
              <a:t>awesome-</a:t>
            </a:r>
            <a:r>
              <a:rPr kumimoji="1" lang="en-US" altLang="zh-CN" dirty="0" err="1"/>
              <a:t>grpc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9583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816F27-0B5E-3E43-A0F8-28BC1A1E3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7313" y="687388"/>
            <a:ext cx="6290687" cy="5483225"/>
          </a:xfrm>
          <a:effectLst/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kumimoji="1" lang="en-US" altLang="zh-CN" sz="7200" spc="-300">
                <a:solidFill>
                  <a:schemeClr val="tx1">
                    <a:lumMod val="95000"/>
                  </a:schemeClr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3605101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692B3DD6-F115-484E-A49B-A9F70B6E8A2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b="15730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12E85E-DDC7-4684-AF8D-342EF677F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7A13A7F-9080-E04D-897E-EC6CDB549D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" b="1" dirty="0">
                <a:solidFill>
                  <a:schemeClr val="bg1"/>
                </a:solidFill>
              </a:rPr>
              <a:t>什么</a:t>
            </a:r>
            <a:r>
              <a:rPr lang="zh-CN" altLang="en-US" b="1" dirty="0">
                <a:solidFill>
                  <a:schemeClr val="bg1"/>
                </a:solidFill>
              </a:rPr>
              <a:t>是</a:t>
            </a:r>
            <a:r>
              <a:rPr lang="en" altLang="zh-CN" dirty="0" err="1">
                <a:solidFill>
                  <a:schemeClr val="bg1"/>
                </a:solidFill>
              </a:rPr>
              <a:t>gRPC</a:t>
            </a:r>
            <a:endParaRPr lang="en" altLang="zh-CN" b="1" dirty="0">
              <a:solidFill>
                <a:schemeClr val="bg1"/>
              </a:solidFill>
            </a:endParaRPr>
          </a:p>
          <a:p>
            <a:r>
              <a:rPr lang="zh-CN" altLang="en-US" b="1" dirty="0">
                <a:solidFill>
                  <a:schemeClr val="bg1"/>
                </a:solidFill>
              </a:rPr>
              <a:t>为什么要用</a:t>
            </a:r>
            <a:r>
              <a:rPr lang="en-US" altLang="zh-CN" b="1" dirty="0" err="1">
                <a:solidFill>
                  <a:schemeClr val="bg1"/>
                </a:solidFill>
              </a:rPr>
              <a:t>gPCR</a:t>
            </a:r>
            <a:endParaRPr lang="en-US" altLang="zh-CN" b="1" dirty="0">
              <a:solidFill>
                <a:schemeClr val="bg1"/>
              </a:solidFill>
            </a:endParaRPr>
          </a:p>
          <a:p>
            <a:r>
              <a:rPr lang="en" altLang="zh-CN" dirty="0">
                <a:solidFill>
                  <a:schemeClr val="bg1"/>
                </a:solidFill>
              </a:rPr>
              <a:t>Protocol Buffers</a:t>
            </a:r>
            <a:r>
              <a:rPr lang="zh-CN" altLang="en-US" dirty="0">
                <a:solidFill>
                  <a:schemeClr val="bg1"/>
                </a:solidFill>
              </a:rPr>
              <a:t> 生成的数据，使用和原理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lang="en-US" altLang="zh-CN" dirty="0" err="1">
                <a:solidFill>
                  <a:schemeClr val="bg1"/>
                </a:solidFill>
              </a:rPr>
              <a:t>gRPC</a:t>
            </a:r>
            <a:r>
              <a:rPr lang="zh-CN" altLang="en-US" dirty="0">
                <a:solidFill>
                  <a:schemeClr val="bg1"/>
                </a:solidFill>
              </a:rPr>
              <a:t>方法调用，实现原理</a:t>
            </a:r>
            <a:endParaRPr lang="en-US" altLang="zh-CN" dirty="0">
              <a:solidFill>
                <a:schemeClr val="bg1"/>
              </a:solidFill>
            </a:endParaRPr>
          </a:p>
          <a:p>
            <a:r>
              <a:rPr kumimoji="1" lang="en-US" altLang="zh-CN" spc="-300" dirty="0" err="1">
                <a:solidFill>
                  <a:schemeClr val="bg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gRPC</a:t>
            </a:r>
            <a:r>
              <a:rPr kumimoji="1" lang="zh-CN" altLang="en-US" spc="-300" dirty="0">
                <a:solidFill>
                  <a:schemeClr val="bg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 服务发现</a:t>
            </a:r>
            <a:r>
              <a:rPr kumimoji="1" lang="en-US" altLang="zh-CN" spc="-300" dirty="0">
                <a:solidFill>
                  <a:schemeClr val="bg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&amp;</a:t>
            </a:r>
            <a:r>
              <a:rPr kumimoji="1" lang="zh-CN" altLang="en-US" spc="-300" dirty="0">
                <a:solidFill>
                  <a:schemeClr val="bg1"/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负载均衡</a:t>
            </a:r>
            <a:br>
              <a:rPr lang="zh-CN" altLang="en-US" dirty="0"/>
            </a:b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836698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up close image of waves">
            <a:extLst>
              <a:ext uri="{FF2B5EF4-FFF2-40B4-BE49-F238E27FC236}">
                <a16:creationId xmlns:a16="http://schemas.microsoft.com/office/drawing/2014/main" id="{692B3DD6-F115-484E-A49B-A9F70B6E8A2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</a:blip>
          <a:srcRect b="15730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12E85E-DDC7-4684-AF8D-342EF677F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GRPC</a:t>
            </a:r>
            <a:r>
              <a:rPr lang="zh-CN" altLang="en-US" dirty="0"/>
              <a:t>是什么？</a:t>
            </a:r>
            <a:endParaRPr lang="en-US" dirty="0"/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7A13A7F-9080-E04D-897E-EC6CDB549D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" altLang="zh-CN" b="1" dirty="0"/>
              <a:t>RPC</a:t>
            </a:r>
            <a:r>
              <a:rPr lang="zh-CN" altLang="en-US" b="1" dirty="0"/>
              <a:t>是什么</a:t>
            </a:r>
            <a:br>
              <a:rPr lang="zh-CN" altLang="en-US" dirty="0"/>
            </a:br>
            <a:r>
              <a:rPr lang="zh-CN" altLang="en-US" dirty="0"/>
              <a:t>在分布式计算，远程过程调用（英语：</a:t>
            </a:r>
            <a:r>
              <a:rPr lang="en" altLang="zh-CN" dirty="0"/>
              <a:t>Remote Procedure Call</a:t>
            </a:r>
            <a:r>
              <a:rPr lang="zh-CN" altLang="en" dirty="0"/>
              <a:t>，</a:t>
            </a:r>
            <a:r>
              <a:rPr lang="zh-CN" altLang="en-US" dirty="0"/>
              <a:t>缩写为 </a:t>
            </a:r>
            <a:r>
              <a:rPr lang="en" altLang="zh-CN" dirty="0"/>
              <a:t>RPC</a:t>
            </a:r>
            <a:r>
              <a:rPr lang="zh-CN" altLang="en" dirty="0"/>
              <a:t>）</a:t>
            </a:r>
            <a:r>
              <a:rPr lang="zh-CN" altLang="en-US" dirty="0"/>
              <a:t>是一个计算机通信协议。该协议允许运行于一台计算机的程序调用另一个地址空间（通常为一个开放网络的一台计算机）的子程序，而程序员就像调用本地程序一样，无需额外地为这个交互作用编程（无需关注细节）。</a:t>
            </a:r>
            <a:r>
              <a:rPr lang="en" altLang="zh-CN" dirty="0"/>
              <a:t>RPC</a:t>
            </a:r>
            <a:r>
              <a:rPr lang="zh-CN" altLang="en-US" dirty="0"/>
              <a:t>是一种服务器</a:t>
            </a:r>
            <a:r>
              <a:rPr lang="en-US" altLang="zh-CN" dirty="0"/>
              <a:t>-</a:t>
            </a:r>
            <a:r>
              <a:rPr lang="zh-CN" altLang="en-US" dirty="0"/>
              <a:t>客户端（</a:t>
            </a:r>
            <a:r>
              <a:rPr lang="en" altLang="zh-CN" dirty="0"/>
              <a:t>Client/Server</a:t>
            </a:r>
            <a:r>
              <a:rPr lang="zh-CN" altLang="en" dirty="0"/>
              <a:t>）</a:t>
            </a:r>
            <a:r>
              <a:rPr lang="zh-CN" altLang="en-US" dirty="0"/>
              <a:t>模式，经典实现是一个通过发送请求</a:t>
            </a:r>
            <a:r>
              <a:rPr lang="en-US" altLang="zh-CN" dirty="0"/>
              <a:t>-</a:t>
            </a:r>
            <a:r>
              <a:rPr lang="zh-CN" altLang="en-US" dirty="0"/>
              <a:t>接受回应进行信息交互的系统。</a:t>
            </a:r>
          </a:p>
          <a:p>
            <a:r>
              <a:rPr lang="en" altLang="zh-CN" b="1" dirty="0" err="1"/>
              <a:t>gRPC</a:t>
            </a:r>
            <a:r>
              <a:rPr lang="zh-CN" altLang="en-US" b="1" dirty="0"/>
              <a:t>是什么</a:t>
            </a:r>
            <a:br>
              <a:rPr lang="zh-CN" altLang="en-US" dirty="0"/>
            </a:br>
            <a:r>
              <a:rPr lang="en" altLang="zh-CN" dirty="0" err="1"/>
              <a:t>gRPC</a:t>
            </a:r>
            <a:r>
              <a:rPr lang="zh-CN" altLang="en-US" dirty="0"/>
              <a:t>是一种现代化开源的高性能</a:t>
            </a:r>
            <a:r>
              <a:rPr lang="en" altLang="zh-CN" dirty="0"/>
              <a:t>RPC</a:t>
            </a:r>
            <a:r>
              <a:rPr lang="zh-CN" altLang="en-US" dirty="0"/>
              <a:t>框架，能够运行于任意环境之中。最初由谷歌进行开发。它使用</a:t>
            </a:r>
            <a:r>
              <a:rPr lang="en" altLang="zh-CN" dirty="0"/>
              <a:t>HTTP/2</a:t>
            </a:r>
            <a:r>
              <a:rPr lang="zh-CN" altLang="en-US" dirty="0"/>
              <a:t>作为传输协议。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1458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963C91-7B20-E148-A90D-A81F50324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http2</a:t>
            </a:r>
            <a:r>
              <a:rPr kumimoji="1" lang="zh-CN" altLang="en-US" dirty="0"/>
              <a:t>简介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443D2C-541B-084F-B837-D0D4E5D7D1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zh-CN" altLang="en-US" dirty="0"/>
              <a:t>多路复用</a:t>
            </a:r>
            <a:r>
              <a:rPr kumimoji="1" lang="en-US" altLang="zh-CN" dirty="0"/>
              <a:t>(Multiplexing)</a:t>
            </a:r>
            <a:r>
              <a:rPr kumimoji="1" lang="zh-CN" altLang="en-US" dirty="0"/>
              <a:t>，允许同一个连接发起多重请求</a:t>
            </a:r>
            <a:r>
              <a:rPr kumimoji="1" lang="en-US" altLang="zh-CN" dirty="0"/>
              <a:t>-</a:t>
            </a:r>
            <a:r>
              <a:rPr kumimoji="1" lang="zh-CN" altLang="en-US" dirty="0"/>
              <a:t>响应。一个</a:t>
            </a:r>
            <a:r>
              <a:rPr kumimoji="1" lang="en-US" altLang="zh-CN" dirty="0"/>
              <a:t>request</a:t>
            </a:r>
            <a:r>
              <a:rPr kumimoji="1" lang="zh-CN" altLang="en-US" dirty="0"/>
              <a:t>对应一个</a:t>
            </a:r>
            <a:r>
              <a:rPr kumimoji="1" lang="en-US" altLang="zh-CN" dirty="0"/>
              <a:t>stream</a:t>
            </a:r>
            <a:r>
              <a:rPr kumimoji="1" lang="zh-CN" altLang="en-US" dirty="0"/>
              <a:t>并分配一个</a:t>
            </a:r>
            <a:r>
              <a:rPr kumimoji="1" lang="en-US" altLang="zh-CN" dirty="0"/>
              <a:t>id,</a:t>
            </a:r>
            <a:r>
              <a:rPr kumimoji="1" lang="zh-CN" altLang="en-US" dirty="0"/>
              <a:t>同时可以有多个</a:t>
            </a:r>
            <a:r>
              <a:rPr kumimoji="1" lang="en-US" altLang="zh-CN" dirty="0"/>
              <a:t>stream</a:t>
            </a:r>
            <a:r>
              <a:rPr kumimoji="1" lang="zh-CN" altLang="en-US" dirty="0"/>
              <a:t>，每个</a:t>
            </a:r>
            <a:r>
              <a:rPr kumimoji="1" lang="en-US" altLang="zh-CN" dirty="0"/>
              <a:t>stream</a:t>
            </a:r>
            <a:r>
              <a:rPr kumimoji="1" lang="zh-CN" altLang="en-US" dirty="0"/>
              <a:t>的</a:t>
            </a:r>
            <a:r>
              <a:rPr kumimoji="1" lang="en-US" altLang="zh-CN" dirty="0"/>
              <a:t>frame</a:t>
            </a:r>
            <a:r>
              <a:rPr kumimoji="1" lang="zh-CN" altLang="en-US" dirty="0"/>
              <a:t>可以随机的混杂在一起，接收方可以根据 </a:t>
            </a:r>
            <a:r>
              <a:rPr kumimoji="1" lang="en-US" altLang="zh-CN" dirty="0"/>
              <a:t>stream</a:t>
            </a:r>
            <a:r>
              <a:rPr kumimoji="1" lang="zh-CN" altLang="en-US" dirty="0"/>
              <a:t> </a:t>
            </a:r>
            <a:r>
              <a:rPr kumimoji="1" lang="en-US" altLang="zh-CN" dirty="0"/>
              <a:t>id</a:t>
            </a:r>
            <a:r>
              <a:rPr kumimoji="1" lang="zh-CN" altLang="en-US" dirty="0"/>
              <a:t>将</a:t>
            </a:r>
            <a:r>
              <a:rPr kumimoji="1" lang="en-US" altLang="zh-CN" dirty="0"/>
              <a:t>frame</a:t>
            </a:r>
            <a:r>
              <a:rPr kumimoji="1" lang="zh-CN" altLang="en-US" dirty="0"/>
              <a:t>归属到不同的</a:t>
            </a:r>
            <a:r>
              <a:rPr kumimoji="1" lang="en-US" altLang="zh-CN" dirty="0"/>
              <a:t>request</a:t>
            </a:r>
            <a:r>
              <a:rPr kumimoji="1" lang="zh-CN" altLang="en-US" dirty="0"/>
              <a:t>里</a:t>
            </a:r>
            <a:endParaRPr kumimoji="1" lang="en-US" altLang="zh-CN" dirty="0"/>
          </a:p>
          <a:p>
            <a:r>
              <a:rPr kumimoji="1" lang="en-US" altLang="zh-CN" dirty="0"/>
              <a:t>Header</a:t>
            </a:r>
            <a:r>
              <a:rPr kumimoji="1" lang="zh-CN" altLang="en-US" dirty="0"/>
              <a:t>压缩，</a:t>
            </a:r>
            <a:r>
              <a:rPr kumimoji="1" lang="en-US" altLang="zh-CN" dirty="0"/>
              <a:t>http1.x</a:t>
            </a:r>
            <a:r>
              <a:rPr kumimoji="1" lang="zh-CN" altLang="en-US" dirty="0"/>
              <a:t>都是用的明文，</a:t>
            </a:r>
            <a:r>
              <a:rPr lang="en" altLang="zh-CN" dirty="0"/>
              <a:t>http2.0</a:t>
            </a:r>
            <a:r>
              <a:rPr lang="zh-CN" altLang="en-US" dirty="0"/>
              <a:t>使用</a:t>
            </a:r>
            <a:r>
              <a:rPr lang="en" altLang="zh-CN" dirty="0"/>
              <a:t>encoder</a:t>
            </a:r>
            <a:r>
              <a:rPr lang="zh-CN" altLang="en-US" dirty="0"/>
              <a:t>来减少需要传输的</a:t>
            </a:r>
            <a:r>
              <a:rPr lang="en" altLang="zh-CN" dirty="0"/>
              <a:t>header</a:t>
            </a:r>
            <a:r>
              <a:rPr lang="zh-CN" altLang="en-US" dirty="0"/>
              <a:t>大小，通讯双方各自</a:t>
            </a:r>
            <a:r>
              <a:rPr lang="en" altLang="zh-CN" dirty="0"/>
              <a:t>cache</a:t>
            </a:r>
            <a:r>
              <a:rPr lang="zh-CN" altLang="en-US" dirty="0"/>
              <a:t>一份</a:t>
            </a:r>
            <a:r>
              <a:rPr lang="en" altLang="zh-CN" dirty="0"/>
              <a:t>header fields</a:t>
            </a:r>
            <a:r>
              <a:rPr lang="zh-CN" altLang="en-US" dirty="0"/>
              <a:t>表，既避免了重复</a:t>
            </a:r>
            <a:r>
              <a:rPr lang="en" altLang="zh-CN" dirty="0"/>
              <a:t>header</a:t>
            </a:r>
            <a:r>
              <a:rPr lang="zh-CN" altLang="en-US" dirty="0"/>
              <a:t>的传输，又减小了需要传输的大小。高效的压缩算法可以很大的压缩</a:t>
            </a:r>
            <a:r>
              <a:rPr lang="en" altLang="zh-CN" dirty="0"/>
              <a:t>header</a:t>
            </a:r>
            <a:r>
              <a:rPr lang="zh-CN" altLang="en" dirty="0"/>
              <a:t>，</a:t>
            </a:r>
            <a:r>
              <a:rPr lang="zh-CN" altLang="en-US" dirty="0"/>
              <a:t>减少发送包的数量从而降低延迟。</a:t>
            </a:r>
            <a:endParaRPr lang="en-US" altLang="zh-CN" dirty="0"/>
          </a:p>
          <a:p>
            <a:r>
              <a:rPr kumimoji="1" lang="zh-CN" altLang="en-US" dirty="0"/>
              <a:t>流量控制，</a:t>
            </a:r>
            <a:r>
              <a:rPr lang="en" altLang="zh-CN" dirty="0"/>
              <a:t>http2.0</a:t>
            </a:r>
            <a:r>
              <a:rPr lang="zh-CN" altLang="en-US" dirty="0"/>
              <a:t>的</a:t>
            </a:r>
            <a:r>
              <a:rPr lang="en" altLang="zh-CN" dirty="0"/>
              <a:t>flow control</a:t>
            </a:r>
            <a:r>
              <a:rPr lang="zh-CN" altLang="en-US" dirty="0"/>
              <a:t>是类似</a:t>
            </a:r>
            <a:r>
              <a:rPr lang="en" altLang="zh-CN" dirty="0"/>
              <a:t>receive window</a:t>
            </a:r>
            <a:r>
              <a:rPr lang="zh-CN" altLang="en-US" dirty="0"/>
              <a:t>的做法，数据的接收方通过告知对方自己的</a:t>
            </a:r>
            <a:r>
              <a:rPr lang="en" altLang="zh-CN" dirty="0"/>
              <a:t>flow window</a:t>
            </a:r>
            <a:r>
              <a:rPr lang="zh-CN" altLang="en-US" dirty="0"/>
              <a:t>大小表明自己还能接收多少数据。只有</a:t>
            </a:r>
            <a:r>
              <a:rPr lang="en" altLang="zh-CN" dirty="0"/>
              <a:t>Data</a:t>
            </a:r>
            <a:r>
              <a:rPr lang="zh-CN" altLang="en-US" dirty="0"/>
              <a:t>类型的</a:t>
            </a:r>
            <a:r>
              <a:rPr lang="en" altLang="zh-CN" dirty="0"/>
              <a:t>frame</a:t>
            </a:r>
            <a:r>
              <a:rPr lang="zh-CN" altLang="en-US" dirty="0"/>
              <a:t>才有</a:t>
            </a:r>
            <a:r>
              <a:rPr lang="en" altLang="zh-CN" dirty="0"/>
              <a:t>flow control</a:t>
            </a:r>
            <a:r>
              <a:rPr lang="zh-CN" altLang="en-US" dirty="0"/>
              <a:t>的功能。其他特点，这里就不说了，有时候大家可以查一下相关资料</a:t>
            </a:r>
            <a:endParaRPr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5F56477-2AF8-864F-A363-1CDAA38DE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0500" y="3802880"/>
            <a:ext cx="8372368" cy="2374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089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03DAC2-589D-A142-BACD-97BED13A4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b="1" dirty="0"/>
              <a:t>为什么要用</a:t>
            </a:r>
            <a:r>
              <a:rPr lang="en" altLang="zh-CN" b="1" dirty="0"/>
              <a:t>GRPC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D68AFD-312F-0F45-820A-61E109FFD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948069"/>
            <a:ext cx="5257799" cy="4228893"/>
          </a:xfrm>
        </p:spPr>
        <p:txBody>
          <a:bodyPr>
            <a:normAutofit/>
          </a:bodyPr>
          <a:lstStyle/>
          <a:p>
            <a:pPr marL="0" indent="0">
              <a:buNone/>
            </a:pPr>
            <a:br>
              <a:rPr lang="en" altLang="zh-CN" sz="2400" dirty="0"/>
            </a:br>
            <a:r>
              <a:rPr lang="zh-CN" altLang="en-US" sz="2400" dirty="0"/>
              <a:t>使用</a:t>
            </a:r>
            <a:r>
              <a:rPr lang="en" altLang="zh-CN" sz="2400" dirty="0" err="1"/>
              <a:t>gRPC</a:t>
            </a:r>
            <a:r>
              <a:rPr lang="zh-CN" altLang="en" sz="2400" dirty="0"/>
              <a:t>， </a:t>
            </a:r>
            <a:r>
              <a:rPr lang="zh-CN" altLang="en-US" sz="2400" dirty="0"/>
              <a:t>我们可以一次性的在一个</a:t>
            </a:r>
            <a:r>
              <a:rPr lang="en-US" altLang="zh-CN" sz="2400" dirty="0"/>
              <a:t>.</a:t>
            </a:r>
            <a:r>
              <a:rPr lang="en" altLang="zh-CN" sz="2400" dirty="0"/>
              <a:t>proto</a:t>
            </a:r>
            <a:r>
              <a:rPr lang="zh-CN" altLang="en-US" sz="2400" dirty="0"/>
              <a:t>文件中定义服务并使用任何支持它的语言去实现客户端和服务端，反过来，它们可以应用在各种场景中，</a:t>
            </a:r>
            <a:r>
              <a:rPr lang="en" altLang="zh-CN" sz="2400" dirty="0" err="1"/>
              <a:t>gRPC</a:t>
            </a:r>
            <a:r>
              <a:rPr lang="zh-CN" altLang="en-US" sz="2400" dirty="0"/>
              <a:t>帮你解决了不同语言及环境间通信的复杂性。使用</a:t>
            </a:r>
            <a:r>
              <a:rPr lang="en" altLang="zh-CN" sz="2400" dirty="0"/>
              <a:t>protocol buffers</a:t>
            </a:r>
            <a:r>
              <a:rPr lang="zh-CN" altLang="en-US" sz="2400" dirty="0"/>
              <a:t>还能获得其他好处，包括高效的序列号，简单的</a:t>
            </a:r>
            <a:r>
              <a:rPr lang="en" altLang="zh-CN" sz="2400" dirty="0"/>
              <a:t>IDL</a:t>
            </a:r>
            <a:r>
              <a:rPr lang="zh-CN" altLang="en-US" sz="2400" dirty="0"/>
              <a:t>以及容易进行接口更新。使用</a:t>
            </a:r>
            <a:r>
              <a:rPr lang="en" altLang="zh-CN" sz="2400" dirty="0" err="1"/>
              <a:t>gRPC</a:t>
            </a:r>
            <a:r>
              <a:rPr lang="zh-CN" altLang="en-US" sz="2400" dirty="0"/>
              <a:t>能让我们更容易编写跨语言的分布式代码。</a:t>
            </a:r>
          </a:p>
          <a:p>
            <a:endParaRPr kumimoji="1" lang="zh-CN" altLang="en-US" sz="2400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F3C0EA0E-C5C6-2B46-9295-89A66C2C71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913908" y="2438672"/>
            <a:ext cx="4621749" cy="2599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540244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03DAC2-589D-A142-BACD-97BED13A4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CN" dirty="0">
                <a:solidFill>
                  <a:schemeClr val="bg1"/>
                </a:solidFill>
              </a:rPr>
              <a:t>Protocol</a:t>
            </a:r>
            <a:r>
              <a:rPr kumimoji="1" lang="zh-CN" altLang="en-US" dirty="0">
                <a:solidFill>
                  <a:schemeClr val="bg1"/>
                </a:solidFill>
              </a:rPr>
              <a:t> </a:t>
            </a:r>
            <a:r>
              <a:rPr kumimoji="1" lang="en-US" altLang="zh-CN" dirty="0">
                <a:solidFill>
                  <a:schemeClr val="bg1"/>
                </a:solidFill>
              </a:rPr>
              <a:t>Buffers</a:t>
            </a:r>
            <a:endParaRPr kumimoji="1" lang="zh-CN" altLang="en-US" dirty="0">
              <a:solidFill>
                <a:schemeClr val="bg1"/>
              </a:solidFill>
            </a:endParaRPr>
          </a:p>
        </p:txBody>
      </p:sp>
      <p:sp>
        <p:nvSpPr>
          <p:cNvPr id="14" name="内容占位符 2">
            <a:extLst>
              <a:ext uri="{FF2B5EF4-FFF2-40B4-BE49-F238E27FC236}">
                <a16:creationId xmlns:a16="http://schemas.microsoft.com/office/drawing/2014/main" id="{A503F028-B589-2A4A-ABA6-8FE20FC46F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0000" y="1825625"/>
            <a:ext cx="4545305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" altLang="zh-CN" sz="1700" dirty="0">
                <a:solidFill>
                  <a:schemeClr val="bg1"/>
                </a:solidFill>
              </a:rPr>
              <a:t>Protocol Buffers </a:t>
            </a:r>
            <a:r>
              <a:rPr lang="zh-CN" altLang="en-US" sz="1700" dirty="0">
                <a:solidFill>
                  <a:schemeClr val="bg1"/>
                </a:solidFill>
              </a:rPr>
              <a:t>是一种与语言、平台无关，可扩展的序列化结构化数据的方法，常用于通信协议，数据存储等等。相较于 </a:t>
            </a:r>
            <a:r>
              <a:rPr lang="en" altLang="zh-CN" sz="1700" dirty="0">
                <a:solidFill>
                  <a:schemeClr val="bg1"/>
                </a:solidFill>
              </a:rPr>
              <a:t>JSON</a:t>
            </a:r>
            <a:r>
              <a:rPr lang="zh-CN" altLang="en" sz="1700" dirty="0">
                <a:solidFill>
                  <a:schemeClr val="bg1"/>
                </a:solidFill>
              </a:rPr>
              <a:t>、</a:t>
            </a:r>
            <a:r>
              <a:rPr lang="en" altLang="zh-CN" sz="1700" dirty="0">
                <a:solidFill>
                  <a:schemeClr val="bg1"/>
                </a:solidFill>
              </a:rPr>
              <a:t>XML</a:t>
            </a:r>
            <a:r>
              <a:rPr lang="zh-CN" altLang="en" sz="1700" dirty="0">
                <a:solidFill>
                  <a:schemeClr val="bg1"/>
                </a:solidFill>
              </a:rPr>
              <a:t>，</a:t>
            </a:r>
            <a:r>
              <a:rPr lang="zh-CN" altLang="en-US" sz="1700" dirty="0">
                <a:solidFill>
                  <a:schemeClr val="bg1"/>
                </a:solidFill>
              </a:rPr>
              <a:t>它更小、更快、更简单，因此也更受开发人员的青眯</a:t>
            </a:r>
            <a:endParaRPr lang="en-US" altLang="zh-CN" sz="17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zh-CN" altLang="en-US" sz="1700" b="1" dirty="0">
                <a:solidFill>
                  <a:schemeClr val="bg1"/>
                </a:solidFill>
              </a:rPr>
              <a:t>语法</a:t>
            </a:r>
          </a:p>
          <a:p>
            <a:pPr marL="457200" lvl="1" indent="0">
              <a:buNone/>
            </a:pPr>
            <a:r>
              <a:rPr lang="en" altLang="zh-CN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syntax = “proto3”;</a:t>
            </a:r>
            <a:br>
              <a:rPr lang="en" altLang="zh-CN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" altLang="zh-CN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package model;</a:t>
            </a:r>
            <a:br>
              <a:rPr lang="en" altLang="zh-CN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-US" altLang="zh-CN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service</a:t>
            </a:r>
            <a:r>
              <a:rPr lang="zh-CN" altLang="en-US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sz="1700" dirty="0" err="1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MyServ</a:t>
            </a:r>
            <a:r>
              <a:rPr lang="zh-CN" altLang="en-US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{</a:t>
            </a:r>
          </a:p>
          <a:p>
            <a:pPr marL="457200" lvl="1" indent="0">
              <a:buNone/>
            </a:pPr>
            <a:r>
              <a:rPr lang="zh-CN" altLang="en-US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  </a:t>
            </a:r>
            <a:r>
              <a:rPr lang="en-US" altLang="zh-CN" sz="1700" dirty="0" err="1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rpc</a:t>
            </a:r>
            <a:r>
              <a:rPr lang="zh-CN" altLang="en-US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Query(Request)</a:t>
            </a:r>
            <a:r>
              <a:rPr lang="zh-CN" altLang="en-US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lang="en-US" altLang="zh-CN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returns(Reply);</a:t>
            </a:r>
          </a:p>
          <a:p>
            <a:pPr marL="457200" lvl="1" indent="0">
              <a:buNone/>
            </a:pPr>
            <a:r>
              <a:rPr lang="en-US" altLang="zh-CN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}</a:t>
            </a:r>
            <a:br>
              <a:rPr lang="en" altLang="zh-CN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" altLang="zh-CN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message Student {</a:t>
            </a:r>
            <a:br>
              <a:rPr lang="en" altLang="zh-CN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" altLang="zh-CN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  int64 id = 1;</a:t>
            </a:r>
            <a:br>
              <a:rPr lang="en" altLang="zh-CN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" altLang="zh-CN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  string name = 2;</a:t>
            </a:r>
            <a:br>
              <a:rPr lang="en" altLang="zh-CN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" altLang="zh-CN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  int32 age = 3;</a:t>
            </a:r>
            <a:br>
              <a:rPr lang="en" altLang="zh-CN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</a:br>
            <a:r>
              <a:rPr lang="en" altLang="zh-CN" sz="1700" dirty="0">
                <a:solidFill>
                  <a:schemeClr val="bg1"/>
                </a:solidFill>
                <a:latin typeface="Kaiti SC" panose="02010600040101010101" pitchFamily="2" charset="-122"/>
                <a:ea typeface="Kaiti SC" panose="02010600040101010101" pitchFamily="2" charset="-122"/>
              </a:rPr>
              <a:t>}</a:t>
            </a:r>
            <a:br>
              <a:rPr lang="en" altLang="zh-CN" sz="1700" dirty="0">
                <a:solidFill>
                  <a:schemeClr val="bg1"/>
                </a:solidFill>
              </a:rPr>
            </a:br>
            <a:br>
              <a:rPr lang="en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</a:br>
            <a:br>
              <a:rPr lang="en" altLang="zh-CN" sz="1700" dirty="0">
                <a:gradFill>
                  <a:gsLst>
                    <a:gs pos="34000">
                      <a:srgbClr val="EDEDED"/>
                    </a:gs>
                    <a:gs pos="0">
                      <a:srgbClr val="BFBFBF"/>
                    </a:gs>
                    <a:gs pos="100000">
                      <a:srgbClr val="FFFFFF"/>
                    </a:gs>
                  </a:gsLst>
                  <a:lin ang="4800000" scaled="0"/>
                </a:gradFill>
              </a:rPr>
            </a:br>
            <a:endParaRPr kumimoji="1" lang="zh-CN" altLang="en-US" sz="1700" dirty="0">
              <a:gradFill>
                <a:gsLst>
                  <a:gs pos="34000">
                    <a:srgbClr val="EDEDED"/>
                  </a:gs>
                  <a:gs pos="0">
                    <a:srgbClr val="BFBFBF"/>
                  </a:gs>
                  <a:gs pos="100000">
                    <a:srgbClr val="FFFFFF"/>
                  </a:gs>
                </a:gsLst>
                <a:lin ang="4800000" scaled="0"/>
              </a:gradFill>
            </a:endParaRPr>
          </a:p>
        </p:txBody>
      </p:sp>
      <p:pic>
        <p:nvPicPr>
          <p:cNvPr id="15" name="Picture 2" descr="Binary Serialization with Google Protocol Buffers – grijjy blog">
            <a:extLst>
              <a:ext uri="{FF2B5EF4-FFF2-40B4-BE49-F238E27FC236}">
                <a16:creationId xmlns:a16="http://schemas.microsoft.com/office/drawing/2014/main" id="{740EF132-72C8-A445-ACE4-ECAEF3EA3E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734531" y="1957941"/>
            <a:ext cx="4854495" cy="2942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56281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A3F607-44CF-3846-BADF-4B85313B0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b="1" dirty="0" err="1">
                <a:latin typeface="Kaiti SC" panose="02010600040101010101" pitchFamily="2" charset="-122"/>
                <a:ea typeface="Kaiti SC" panose="02010600040101010101" pitchFamily="2" charset="-122"/>
              </a:rPr>
              <a:t>Protoc</a:t>
            </a:r>
            <a:r>
              <a:rPr kumimoji="1" lang="zh-CN" altLang="en-US" b="1" dirty="0">
                <a:latin typeface="Kaiti SC" panose="02010600040101010101" pitchFamily="2" charset="-122"/>
                <a:ea typeface="Kaiti SC" panose="02010600040101010101" pitchFamily="2" charset="-122"/>
              </a:rPr>
              <a:t> 基本语法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C665AD3-0528-A14D-84C0-D38ADC8F68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定义完 </a:t>
            </a: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proto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文件后，生成相应语言的代码</a:t>
            </a:r>
            <a:endParaRPr kumimoji="1" lang="en" altLang="zh-CN" sz="2000" dirty="0">
              <a:latin typeface="Kaiti SC" panose="02010600040101010101" pitchFamily="2" charset="-122"/>
              <a:ea typeface="Kaiti SC" panose="02010600040101010101" pitchFamily="2" charset="-122"/>
            </a:endParaRPr>
          </a:p>
          <a:p>
            <a:pPr marL="0" indent="0">
              <a:buNone/>
            </a:pP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protoc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 --</a:t>
            </a: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proto_path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=. --</a:t>
            </a: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go_out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=plugins=</a:t>
            </a: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grpc,paths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=</a:t>
            </a: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source_relative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:. xx</a:t>
            </a: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xx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.proto</a:t>
            </a:r>
          </a:p>
          <a:p>
            <a:pPr marL="0" indent="0">
              <a:buNone/>
            </a:pP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--</a:t>
            </a: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proto_path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  或者 </a:t>
            </a: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-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I 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 参数用以指定所编译源码（包括直接编译的和被导入的 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proto 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文件）的搜索路径</a:t>
            </a:r>
          </a:p>
          <a:p>
            <a:pPr marL="0" indent="0">
              <a:buNone/>
            </a:pPr>
            <a:r>
              <a:rPr kumimoji="1" lang="en-US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--</a:t>
            </a: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go_out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     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参数之间用逗号隔开，最后用冒号来指定代码目录架构的生成位置，                 </a:t>
            </a: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eg</a:t>
            </a:r>
            <a:r>
              <a:rPr kumimoji="1" lang="zh-CN" altLang="en" sz="2000" dirty="0">
                <a:latin typeface="Kaiti SC" panose="02010600040101010101" pitchFamily="2" charset="-122"/>
                <a:ea typeface="Kaiti SC" panose="02010600040101010101" pitchFamily="2" charset="-122"/>
              </a:rPr>
              <a:t>：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--</a:t>
            </a: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go_out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=plugins=</a:t>
            </a: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grpc,paths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=import:. </a:t>
            </a:r>
            <a:r>
              <a:rPr kumimoji="1" lang="zh-CN" altLang="en" sz="2000" dirty="0">
                <a:latin typeface="Kaiti SC" panose="02010600040101010101" pitchFamily="2" charset="-122"/>
                <a:ea typeface="Kaiti SC" panose="02010600040101010101" pitchFamily="2" charset="-122"/>
              </a:rPr>
              <a:t>。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注意一下 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paths 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参数，他有两个选项，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import 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和 </a:t>
            </a: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source_relative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kumimoji="1" lang="zh-CN" altLang="en" sz="2000" dirty="0">
                <a:latin typeface="Kaiti SC" panose="02010600040101010101" pitchFamily="2" charset="-122"/>
                <a:ea typeface="Kaiti SC" panose="02010600040101010101" pitchFamily="2" charset="-122"/>
              </a:rPr>
              <a:t>。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默认为 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import </a:t>
            </a:r>
            <a:r>
              <a:rPr kumimoji="1" lang="zh-CN" altLang="en" sz="2000" dirty="0">
                <a:latin typeface="Kaiti SC" panose="02010600040101010101" pitchFamily="2" charset="-122"/>
                <a:ea typeface="Kaiti SC" panose="02010600040101010101" pitchFamily="2" charset="-122"/>
              </a:rPr>
              <a:t>，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代表按照生成的 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go 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代码的包的全路径去创建目录层级，</a:t>
            </a:r>
            <a:r>
              <a:rPr kumimoji="1" lang="en" altLang="zh-CN" sz="2000" dirty="0" err="1">
                <a:latin typeface="Kaiti SC" panose="02010600040101010101" pitchFamily="2" charset="-122"/>
                <a:ea typeface="Kaiti SC" panose="02010600040101010101" pitchFamily="2" charset="-122"/>
              </a:rPr>
              <a:t>source_relative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 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代表按照 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proto 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源文件的目录层级去创建 </a:t>
            </a:r>
            <a:r>
              <a:rPr kumimoji="1" lang="en" altLang="zh-CN" sz="2000" dirty="0">
                <a:latin typeface="Kaiti SC" panose="02010600040101010101" pitchFamily="2" charset="-122"/>
                <a:ea typeface="Kaiti SC" panose="02010600040101010101" pitchFamily="2" charset="-122"/>
              </a:rPr>
              <a:t>go </a:t>
            </a:r>
            <a:r>
              <a:rPr kumimoji="1" lang="zh-CN" altLang="en-US" sz="2000" dirty="0">
                <a:latin typeface="Kaiti SC" panose="02010600040101010101" pitchFamily="2" charset="-122"/>
                <a:ea typeface="Kaiti SC" panose="02010600040101010101" pitchFamily="2" charset="-122"/>
              </a:rPr>
              <a:t>代码的目录层级，如果目录已存在则不用创建</a:t>
            </a:r>
          </a:p>
          <a:p>
            <a:pPr marL="0" indent="0">
              <a:buNone/>
            </a:pPr>
            <a:endParaRPr kumimoji="1" lang="zh-CN" altLang="en-US" sz="2000" dirty="0">
              <a:latin typeface="Kaiti SC" panose="02010600040101010101" pitchFamily="2" charset="-122"/>
              <a:ea typeface="Kaiti SC" panose="0201060004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77416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AA7F66-2836-AC4A-8242-6F4C1EFA3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7313" y="687388"/>
            <a:ext cx="6290687" cy="5483225"/>
          </a:xfrm>
          <a:effectLst/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kumimoji="1" lang="zh-CN" altLang="en-US" sz="7200" spc="-300" dirty="0">
                <a:solidFill>
                  <a:schemeClr val="tx1">
                    <a:lumMod val="95000"/>
                  </a:schemeClr>
                </a:soli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rPr>
              <a:t>代码演示</a:t>
            </a:r>
          </a:p>
        </p:txBody>
      </p:sp>
    </p:spTree>
    <p:extLst>
      <p:ext uri="{BB962C8B-B14F-4D97-AF65-F5344CB8AC3E}">
        <p14:creationId xmlns:p14="http://schemas.microsoft.com/office/powerpoint/2010/main" val="1664135639"/>
      </p:ext>
    </p:extLst>
  </p:cSld>
  <p:clrMapOvr>
    <a:masterClrMapping/>
  </p:clrMapOvr>
</p:sld>
</file>

<file path=ppt/theme/theme1.xml><?xml version="1.0" encoding="utf-8"?>
<a:theme xmlns:a="http://schemas.openxmlformats.org/drawingml/2006/main" name="1_深度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</TotalTime>
  <Words>1609</Words>
  <Application>Microsoft Macintosh PowerPoint</Application>
  <PresentationFormat>宽屏</PresentationFormat>
  <Paragraphs>136</Paragraphs>
  <Slides>28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4" baseType="lpstr">
      <vt:lpstr>SimHei</vt:lpstr>
      <vt:lpstr>华文楷体</vt:lpstr>
      <vt:lpstr>Kaiti SC</vt:lpstr>
      <vt:lpstr>Arial</vt:lpstr>
      <vt:lpstr>Corbel</vt:lpstr>
      <vt:lpstr>1_深度</vt:lpstr>
      <vt:lpstr>A high performance, open source  universal RPC framework</vt:lpstr>
      <vt:lpstr>跨语言</vt:lpstr>
      <vt:lpstr>PowerPoint 演示文稿</vt:lpstr>
      <vt:lpstr>GRPC是什么？</vt:lpstr>
      <vt:lpstr>http2简介</vt:lpstr>
      <vt:lpstr>为什么要用GRPC</vt:lpstr>
      <vt:lpstr>Protocol Buffers</vt:lpstr>
      <vt:lpstr>Protoc 基本语法</vt:lpstr>
      <vt:lpstr>代码演示</vt:lpstr>
      <vt:lpstr>PowerPoint 演示文稿</vt:lpstr>
      <vt:lpstr>protobuf支持的数据类型（wire  types）</vt:lpstr>
      <vt:lpstr>字段的 Index和类型</vt:lpstr>
      <vt:lpstr>Varint 内存存储方式</vt:lpstr>
      <vt:lpstr>Length-delimited</vt:lpstr>
      <vt:lpstr>代码演示</vt:lpstr>
      <vt:lpstr>调用方式</vt:lpstr>
      <vt:lpstr>Unary request</vt:lpstr>
      <vt:lpstr>Server-side streaming 服务端流</vt:lpstr>
      <vt:lpstr>Client-side streaming 客户端流式</vt:lpstr>
      <vt:lpstr>Bidirectional streaming 双向流</vt:lpstr>
      <vt:lpstr>Grpc 方法调用流程</vt:lpstr>
      <vt:lpstr>Interceptor</vt:lpstr>
      <vt:lpstr>gRPC 服务发现&amp;负载均衡</vt:lpstr>
      <vt:lpstr>Client Model</vt:lpstr>
      <vt:lpstr>Etcd</vt:lpstr>
      <vt:lpstr>代码演示</vt:lpstr>
      <vt:lpstr>辅助工具和库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high performance, open source  universal RPC framework</dc:title>
  <dc:creator>李 鹏</dc:creator>
  <cp:lastModifiedBy>李 鹏</cp:lastModifiedBy>
  <cp:revision>12</cp:revision>
  <dcterms:created xsi:type="dcterms:W3CDTF">2021-01-17T09:56:37Z</dcterms:created>
  <dcterms:modified xsi:type="dcterms:W3CDTF">2021-01-17T10:20:12Z</dcterms:modified>
</cp:coreProperties>
</file>

<file path=docProps/thumbnail.jpeg>
</file>